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62" r:id="rId2"/>
    <p:sldId id="317" r:id="rId3"/>
    <p:sldId id="360" r:id="rId4"/>
    <p:sldId id="361" r:id="rId5"/>
    <p:sldId id="365" r:id="rId6"/>
    <p:sldId id="374" r:id="rId7"/>
    <p:sldId id="334" r:id="rId8"/>
    <p:sldId id="362" r:id="rId9"/>
    <p:sldId id="369" r:id="rId10"/>
    <p:sldId id="363" r:id="rId11"/>
    <p:sldId id="368" r:id="rId12"/>
    <p:sldId id="373" r:id="rId13"/>
    <p:sldId id="367" r:id="rId14"/>
    <p:sldId id="339" r:id="rId15"/>
    <p:sldId id="366" r:id="rId16"/>
    <p:sldId id="372" r:id="rId17"/>
    <p:sldId id="371" r:id="rId18"/>
    <p:sldId id="370" r:id="rId19"/>
    <p:sldId id="375" r:id="rId20"/>
    <p:sldId id="380" r:id="rId21"/>
    <p:sldId id="379" r:id="rId22"/>
    <p:sldId id="381" r:id="rId23"/>
    <p:sldId id="376" r:id="rId24"/>
    <p:sldId id="382" r:id="rId25"/>
    <p:sldId id="377" r:id="rId26"/>
    <p:sldId id="386" r:id="rId27"/>
    <p:sldId id="387" r:id="rId28"/>
    <p:sldId id="378" r:id="rId29"/>
    <p:sldId id="389" r:id="rId30"/>
    <p:sldId id="388" r:id="rId31"/>
    <p:sldId id="383" r:id="rId32"/>
    <p:sldId id="390" r:id="rId33"/>
    <p:sldId id="384" r:id="rId34"/>
    <p:sldId id="385" r:id="rId35"/>
    <p:sldId id="394" r:id="rId36"/>
    <p:sldId id="393" r:id="rId37"/>
    <p:sldId id="392" r:id="rId38"/>
    <p:sldId id="401" r:id="rId39"/>
    <p:sldId id="391" r:id="rId40"/>
    <p:sldId id="397" r:id="rId41"/>
    <p:sldId id="395" r:id="rId42"/>
    <p:sldId id="400" r:id="rId43"/>
    <p:sldId id="399" r:id="rId44"/>
    <p:sldId id="398" r:id="rId45"/>
    <p:sldId id="263" r:id="rId46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07657EC-4B45-48B0-AA9F-1D69203D59A6}">
          <p14:sldIdLst>
            <p14:sldId id="262"/>
            <p14:sldId id="317"/>
            <p14:sldId id="360"/>
            <p14:sldId id="361"/>
            <p14:sldId id="365"/>
            <p14:sldId id="374"/>
            <p14:sldId id="334"/>
            <p14:sldId id="362"/>
            <p14:sldId id="369"/>
            <p14:sldId id="363"/>
            <p14:sldId id="368"/>
            <p14:sldId id="373"/>
            <p14:sldId id="367"/>
            <p14:sldId id="339"/>
            <p14:sldId id="366"/>
            <p14:sldId id="372"/>
            <p14:sldId id="371"/>
            <p14:sldId id="370"/>
            <p14:sldId id="375"/>
            <p14:sldId id="380"/>
            <p14:sldId id="379"/>
            <p14:sldId id="381"/>
            <p14:sldId id="376"/>
            <p14:sldId id="382"/>
            <p14:sldId id="377"/>
            <p14:sldId id="386"/>
            <p14:sldId id="387"/>
            <p14:sldId id="378"/>
            <p14:sldId id="389"/>
            <p14:sldId id="388"/>
            <p14:sldId id="383"/>
            <p14:sldId id="390"/>
            <p14:sldId id="384"/>
            <p14:sldId id="385"/>
            <p14:sldId id="394"/>
            <p14:sldId id="393"/>
            <p14:sldId id="392"/>
            <p14:sldId id="401"/>
            <p14:sldId id="391"/>
            <p14:sldId id="397"/>
            <p14:sldId id="395"/>
            <p14:sldId id="400"/>
            <p14:sldId id="399"/>
            <p14:sldId id="39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19FCB-B80F-4621-A26F-400CC4B2F7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05F3EE5-78D8-4577-8FC0-E5C7AC52C9EB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Käytäntö</a:t>
          </a:r>
          <a:endParaRPr lang="en-US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2C99E-261A-4F51-A749-86EC6D971678}" type="parTrans" cxnId="{3578447C-6E8B-4919-BA3E-075B9756BE0D}">
      <dgm:prSet/>
      <dgm:spPr/>
      <dgm:t>
        <a:bodyPr/>
        <a:lstStyle/>
        <a:p>
          <a:endParaRPr lang="en-US"/>
        </a:p>
      </dgm:t>
    </dgm:pt>
    <dgm:pt modelId="{64930D20-F239-4F18-88C8-6FD6334CDBAD}" type="sibTrans" cxnId="{3578447C-6E8B-4919-BA3E-075B9756BE0D}">
      <dgm:prSet/>
      <dgm:spPr/>
      <dgm:t>
        <a:bodyPr/>
        <a:lstStyle/>
        <a:p>
          <a:endParaRPr lang="en-US"/>
        </a:p>
      </dgm:t>
    </dgm:pt>
    <dgm:pt modelId="{EA6067BD-B6F4-461A-911E-F967942DD849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Reflektio</a:t>
          </a:r>
          <a:endParaRPr lang="en-US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BE5FB9-3FB4-46B3-9C74-1CA7174409AE}" type="parTrans" cxnId="{0993A0BF-B662-472E-854B-69549915F826}">
      <dgm:prSet/>
      <dgm:spPr/>
      <dgm:t>
        <a:bodyPr/>
        <a:lstStyle/>
        <a:p>
          <a:endParaRPr lang="en-US"/>
        </a:p>
      </dgm:t>
    </dgm:pt>
    <dgm:pt modelId="{DFF01A1F-9C30-49B2-99B5-4C0E53409AE7}" type="sibTrans" cxnId="{0993A0BF-B662-472E-854B-69549915F826}">
      <dgm:prSet/>
      <dgm:spPr/>
      <dgm:t>
        <a:bodyPr/>
        <a:lstStyle/>
        <a:p>
          <a:endParaRPr lang="en-US"/>
        </a:p>
      </dgm:t>
    </dgm:pt>
    <dgm:pt modelId="{CC8F8916-9CCD-4957-ADD4-4FDD3C70F48E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</a:t>
          </a:r>
          <a:r>
            <a:rPr lang="en-US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Teoria</a:t>
          </a:r>
          <a:endParaRPr lang="en-US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6CED-C1B5-4284-88CD-8FDCE6024690}" type="parTrans" cxnId="{AB6763E4-1A2E-4012-BEE9-A66C59FB1D60}">
      <dgm:prSet/>
      <dgm:spPr/>
      <dgm:t>
        <a:bodyPr/>
        <a:lstStyle/>
        <a:p>
          <a:endParaRPr lang="en-US"/>
        </a:p>
      </dgm:t>
    </dgm:pt>
    <dgm:pt modelId="{78D0CF4E-9624-4294-B8C4-AA655ED168DD}" type="sibTrans" cxnId="{AB6763E4-1A2E-4012-BEE9-A66C59FB1D60}">
      <dgm:prSet/>
      <dgm:spPr/>
      <dgm:t>
        <a:bodyPr/>
        <a:lstStyle/>
        <a:p>
          <a:endParaRPr lang="en-US"/>
        </a:p>
      </dgm:t>
    </dgm:pt>
    <dgm:pt modelId="{68338040-C76D-48AC-97B6-F52CBBF0B307}" type="pres">
      <dgm:prSet presAssocID="{50719FCB-B80F-4621-A26F-400CC4B2F7D4}" presName="compositeShape" presStyleCnt="0">
        <dgm:presLayoutVars>
          <dgm:chMax val="7"/>
          <dgm:dir/>
          <dgm:resizeHandles val="exact"/>
        </dgm:presLayoutVars>
      </dgm:prSet>
      <dgm:spPr/>
    </dgm:pt>
    <dgm:pt modelId="{D15B2C99-D4E0-40E1-B10C-3C14B3E2445B}" type="pres">
      <dgm:prSet presAssocID="{B05F3EE5-78D8-4577-8FC0-E5C7AC52C9EB}" presName="circ1" presStyleLbl="vennNode1" presStyleIdx="0" presStyleCnt="3" custScaleX="112860" custLinFactNeighborX="238" custLinFactNeighborY="-30219"/>
      <dgm:spPr/>
    </dgm:pt>
    <dgm:pt modelId="{C50D57EE-1CA0-471F-8253-B805D6B17463}" type="pres">
      <dgm:prSet presAssocID="{B05F3EE5-78D8-4577-8FC0-E5C7AC52C9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EC285B-905D-471E-AE49-2D97EBC4F45D}" type="pres">
      <dgm:prSet presAssocID="{EA6067BD-B6F4-461A-911E-F967942DD849}" presName="circ2" presStyleLbl="vennNode1" presStyleIdx="1" presStyleCnt="3" custScaleX="103224" custLinFactNeighborX="4792" custLinFactNeighborY="-6985"/>
      <dgm:spPr/>
    </dgm:pt>
    <dgm:pt modelId="{787741D1-0274-4B2F-A3B7-92D5437DC4D7}" type="pres">
      <dgm:prSet presAssocID="{EA6067BD-B6F4-461A-911E-F967942DD8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18F428-4A2A-4073-B274-B87E41250EA6}" type="pres">
      <dgm:prSet presAssocID="{CC8F8916-9CCD-4957-ADD4-4FDD3C70F48E}" presName="circ3" presStyleLbl="vennNode1" presStyleIdx="2" presStyleCnt="3" custScaleX="107038" custLinFactNeighborX="-5769" custLinFactNeighborY="-6985"/>
      <dgm:spPr/>
    </dgm:pt>
    <dgm:pt modelId="{2BFB0002-9469-42B4-8476-5647E8E63D17}" type="pres">
      <dgm:prSet presAssocID="{CC8F8916-9CCD-4957-ADD4-4FDD3C70F4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3F192B0-9958-4497-8FB1-E23180805C3C}" type="presOf" srcId="{EA6067BD-B6F4-461A-911E-F967942DD849}" destId="{787741D1-0274-4B2F-A3B7-92D5437DC4D7}" srcOrd="1" destOrd="0" presId="urn:microsoft.com/office/officeart/2005/8/layout/venn1"/>
    <dgm:cxn modelId="{8D8949B9-01AB-4903-B804-36D258371BD8}" type="presOf" srcId="{B05F3EE5-78D8-4577-8FC0-E5C7AC52C9EB}" destId="{C50D57EE-1CA0-471F-8253-B805D6B17463}" srcOrd="1" destOrd="0" presId="urn:microsoft.com/office/officeart/2005/8/layout/venn1"/>
    <dgm:cxn modelId="{859BDC54-A405-41B5-9735-825013C88962}" type="presOf" srcId="{EA6067BD-B6F4-461A-911E-F967942DD849}" destId="{45EC285B-905D-471E-AE49-2D97EBC4F45D}" srcOrd="0" destOrd="0" presId="urn:microsoft.com/office/officeart/2005/8/layout/venn1"/>
    <dgm:cxn modelId="{CD5ADDF6-DCDA-476D-BED6-976613BD0A47}" type="presOf" srcId="{50719FCB-B80F-4621-A26F-400CC4B2F7D4}" destId="{68338040-C76D-48AC-97B6-F52CBBF0B307}" srcOrd="0" destOrd="0" presId="urn:microsoft.com/office/officeart/2005/8/layout/venn1"/>
    <dgm:cxn modelId="{E0523580-78E7-415F-BF1D-3B3D60FBDECD}" type="presOf" srcId="{CC8F8916-9CCD-4957-ADD4-4FDD3C70F48E}" destId="{B518F428-4A2A-4073-B274-B87E41250EA6}" srcOrd="0" destOrd="0" presId="urn:microsoft.com/office/officeart/2005/8/layout/venn1"/>
    <dgm:cxn modelId="{AB6763E4-1A2E-4012-BEE9-A66C59FB1D60}" srcId="{50719FCB-B80F-4621-A26F-400CC4B2F7D4}" destId="{CC8F8916-9CCD-4957-ADD4-4FDD3C70F48E}" srcOrd="2" destOrd="0" parTransId="{46D76CED-C1B5-4284-88CD-8FDCE6024690}" sibTransId="{78D0CF4E-9624-4294-B8C4-AA655ED168DD}"/>
    <dgm:cxn modelId="{3578447C-6E8B-4919-BA3E-075B9756BE0D}" srcId="{50719FCB-B80F-4621-A26F-400CC4B2F7D4}" destId="{B05F3EE5-78D8-4577-8FC0-E5C7AC52C9EB}" srcOrd="0" destOrd="0" parTransId="{6F92C99E-261A-4F51-A749-86EC6D971678}" sibTransId="{64930D20-F239-4F18-88C8-6FD6334CDBAD}"/>
    <dgm:cxn modelId="{E943FC31-D804-428B-99F3-22405DF98723}" type="presOf" srcId="{CC8F8916-9CCD-4957-ADD4-4FDD3C70F48E}" destId="{2BFB0002-9469-42B4-8476-5647E8E63D17}" srcOrd="1" destOrd="0" presId="urn:microsoft.com/office/officeart/2005/8/layout/venn1"/>
    <dgm:cxn modelId="{3A8A9EEC-5795-4829-8A68-8979810B1868}" type="presOf" srcId="{B05F3EE5-78D8-4577-8FC0-E5C7AC52C9EB}" destId="{D15B2C99-D4E0-40E1-B10C-3C14B3E2445B}" srcOrd="0" destOrd="0" presId="urn:microsoft.com/office/officeart/2005/8/layout/venn1"/>
    <dgm:cxn modelId="{0993A0BF-B662-472E-854B-69549915F826}" srcId="{50719FCB-B80F-4621-A26F-400CC4B2F7D4}" destId="{EA6067BD-B6F4-461A-911E-F967942DD849}" srcOrd="1" destOrd="0" parTransId="{A0BE5FB9-3FB4-46B3-9C74-1CA7174409AE}" sibTransId="{DFF01A1F-9C30-49B2-99B5-4C0E53409AE7}"/>
    <dgm:cxn modelId="{F3E30200-F06B-4436-8D88-E84E675D018A}" type="presParOf" srcId="{68338040-C76D-48AC-97B6-F52CBBF0B307}" destId="{D15B2C99-D4E0-40E1-B10C-3C14B3E2445B}" srcOrd="0" destOrd="0" presId="urn:microsoft.com/office/officeart/2005/8/layout/venn1"/>
    <dgm:cxn modelId="{FFBE3794-9F51-40B2-9BB2-E931E1F047B2}" type="presParOf" srcId="{68338040-C76D-48AC-97B6-F52CBBF0B307}" destId="{C50D57EE-1CA0-471F-8253-B805D6B17463}" srcOrd="1" destOrd="0" presId="urn:microsoft.com/office/officeart/2005/8/layout/venn1"/>
    <dgm:cxn modelId="{81F72062-41D8-43C0-A716-154A378E92F3}" type="presParOf" srcId="{68338040-C76D-48AC-97B6-F52CBBF0B307}" destId="{45EC285B-905D-471E-AE49-2D97EBC4F45D}" srcOrd="2" destOrd="0" presId="urn:microsoft.com/office/officeart/2005/8/layout/venn1"/>
    <dgm:cxn modelId="{91F60A5B-E250-4438-9779-9663DCC09F9F}" type="presParOf" srcId="{68338040-C76D-48AC-97B6-F52CBBF0B307}" destId="{787741D1-0274-4B2F-A3B7-92D5437DC4D7}" srcOrd="3" destOrd="0" presId="urn:microsoft.com/office/officeart/2005/8/layout/venn1"/>
    <dgm:cxn modelId="{C1AF2A23-98FF-4DD7-8779-883FBD6CD3EC}" type="presParOf" srcId="{68338040-C76D-48AC-97B6-F52CBBF0B307}" destId="{B518F428-4A2A-4073-B274-B87E41250EA6}" srcOrd="4" destOrd="0" presId="urn:microsoft.com/office/officeart/2005/8/layout/venn1"/>
    <dgm:cxn modelId="{23B8F75A-CA0C-44F6-B014-9B9618C70137}" type="presParOf" srcId="{68338040-C76D-48AC-97B6-F52CBBF0B307}" destId="{2BFB0002-9469-42B4-8476-5647E8E63D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B8E5D-64D2-4097-91B3-30D96283D551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B6C42-51A1-4A4D-A450-925A95B819DC}">
      <dgm:prSet phldrT="[Text]"/>
      <dgm:spPr/>
      <dgm:t>
        <a:bodyPr/>
        <a:lstStyle/>
        <a:p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Opettaja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BEFCB7-5F66-45FC-94AD-E1562F6D4826}" type="parTrans" cxnId="{9F7957FB-73DE-45F9-A844-B35BBED756B3}">
      <dgm:prSet/>
      <dgm:spPr/>
      <dgm:t>
        <a:bodyPr/>
        <a:lstStyle/>
        <a:p>
          <a:endParaRPr lang="en-US"/>
        </a:p>
      </dgm:t>
    </dgm:pt>
    <dgm:pt modelId="{B11ED8D5-869E-4E05-A49C-C46B79DA68B4}" type="sibTrans" cxnId="{9F7957FB-73DE-45F9-A844-B35BBED756B3}">
      <dgm:prSet/>
      <dgm:spPr/>
      <dgm:t>
        <a:bodyPr/>
        <a:lstStyle/>
        <a:p>
          <a:endParaRPr lang="en-US"/>
        </a:p>
      </dgm:t>
    </dgm:pt>
    <dgm:pt modelId="{CEAEA1C6-A017-4F98-8DF4-65EA928DF356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Suunnittelu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2294A4-C006-4DF2-91C7-E64DA7931BC7}" type="parTrans" cxnId="{9C97FA0A-42A4-4D34-A656-1FC1AD264917}">
      <dgm:prSet/>
      <dgm:spPr/>
      <dgm:t>
        <a:bodyPr/>
        <a:lstStyle/>
        <a:p>
          <a:endParaRPr lang="en-US"/>
        </a:p>
      </dgm:t>
    </dgm:pt>
    <dgm:pt modelId="{9DFB257B-5528-44C6-9A52-C52368BEB46A}" type="sibTrans" cxnId="{9C97FA0A-42A4-4D34-A656-1FC1AD264917}">
      <dgm:prSet/>
      <dgm:spPr/>
      <dgm:t>
        <a:bodyPr/>
        <a:lstStyle/>
        <a:p>
          <a:endParaRPr lang="en-US"/>
        </a:p>
      </dgm:t>
    </dgm:pt>
    <dgm:pt modelId="{30357495-26F1-490F-BA3A-720292CDAC2A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II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Toteutus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06E3A6-4D75-4FD9-9C5A-BEEF23BBBE2F}" type="parTrans" cxnId="{2C374363-6065-412B-BA8D-24148A1F60CC}">
      <dgm:prSet/>
      <dgm:spPr/>
      <dgm:t>
        <a:bodyPr/>
        <a:lstStyle/>
        <a:p>
          <a:endParaRPr lang="en-US"/>
        </a:p>
      </dgm:t>
    </dgm:pt>
    <dgm:pt modelId="{58741604-1B76-46FC-9B9B-0D6DCEDA502B}" type="sibTrans" cxnId="{2C374363-6065-412B-BA8D-24148A1F60CC}">
      <dgm:prSet/>
      <dgm:spPr/>
      <dgm:t>
        <a:bodyPr/>
        <a:lstStyle/>
        <a:p>
          <a:endParaRPr lang="en-US"/>
        </a:p>
      </dgm:t>
    </dgm:pt>
    <dgm:pt modelId="{32706AFD-237F-4CEB-97BA-F8DB5E31AEAA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III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Arviointi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B6BCFD-767C-4CE0-98BC-C78D4F219348}" type="parTrans" cxnId="{74ABADB1-B2E4-4BA5-9D69-5FA19551C592}">
      <dgm:prSet/>
      <dgm:spPr/>
      <dgm:t>
        <a:bodyPr/>
        <a:lstStyle/>
        <a:p>
          <a:endParaRPr lang="en-US"/>
        </a:p>
      </dgm:t>
    </dgm:pt>
    <dgm:pt modelId="{E81018B1-78EC-4640-A11E-40BDAD819FC0}" type="sibTrans" cxnId="{74ABADB1-B2E4-4BA5-9D69-5FA19551C592}">
      <dgm:prSet/>
      <dgm:spPr/>
      <dgm:t>
        <a:bodyPr/>
        <a:lstStyle/>
        <a:p>
          <a:endParaRPr lang="en-US"/>
        </a:p>
      </dgm:t>
    </dgm:pt>
    <dgm:pt modelId="{E7DBEC17-4E1F-47F2-AF32-1E44E62E37C0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IV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Palaute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ja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kehittämin</a:t>
          </a:r>
          <a:r>
            <a:rPr lang="en-US" b="1" dirty="0" err="1"/>
            <a:t>en</a:t>
          </a:r>
          <a:endParaRPr lang="en-US" b="1" dirty="0"/>
        </a:p>
      </dgm:t>
    </dgm:pt>
    <dgm:pt modelId="{DB9B840B-BD0E-4D60-9BC1-4BFBF4791990}" type="parTrans" cxnId="{B2CFBB2F-0221-4276-ADEF-2735BEA4D09C}">
      <dgm:prSet/>
      <dgm:spPr/>
      <dgm:t>
        <a:bodyPr/>
        <a:lstStyle/>
        <a:p>
          <a:endParaRPr lang="en-US"/>
        </a:p>
      </dgm:t>
    </dgm:pt>
    <dgm:pt modelId="{D4A10802-F970-4B25-A12A-5C25BEC3891B}" type="sibTrans" cxnId="{B2CFBB2F-0221-4276-ADEF-2735BEA4D09C}">
      <dgm:prSet/>
      <dgm:spPr/>
      <dgm:t>
        <a:bodyPr/>
        <a:lstStyle/>
        <a:p>
          <a:endParaRPr lang="en-US"/>
        </a:p>
      </dgm:t>
    </dgm:pt>
    <dgm:pt modelId="{8C64D2AD-27BB-44E0-BA89-E322492731F0}" type="pres">
      <dgm:prSet presAssocID="{224B8E5D-64D2-4097-91B3-30D96283D55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5281E5-2B91-4734-8E88-30CA1178A1AF}" type="pres">
      <dgm:prSet presAssocID="{224B8E5D-64D2-4097-91B3-30D96283D551}" presName="matrix" presStyleCnt="0"/>
      <dgm:spPr/>
    </dgm:pt>
    <dgm:pt modelId="{CF7941E3-D689-43B1-B791-2635131917A8}" type="pres">
      <dgm:prSet presAssocID="{224B8E5D-64D2-4097-91B3-30D96283D551}" presName="tile1" presStyleLbl="node1" presStyleIdx="0" presStyleCnt="4" custLinFactNeighborX="776" custLinFactNeighborY="776"/>
      <dgm:spPr/>
    </dgm:pt>
    <dgm:pt modelId="{1423428B-8285-425C-A1AB-7A428373F1CD}" type="pres">
      <dgm:prSet presAssocID="{224B8E5D-64D2-4097-91B3-30D96283D5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89F5012-7F1F-4E2C-A634-060129A886AB}" type="pres">
      <dgm:prSet presAssocID="{224B8E5D-64D2-4097-91B3-30D96283D551}" presName="tile2" presStyleLbl="node1" presStyleIdx="1" presStyleCnt="4"/>
      <dgm:spPr/>
    </dgm:pt>
    <dgm:pt modelId="{8A91F391-6AB1-4C85-BA7E-0A6ED3E8423A}" type="pres">
      <dgm:prSet presAssocID="{224B8E5D-64D2-4097-91B3-30D96283D5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32284D-CB5C-4320-83C4-6232A391E272}" type="pres">
      <dgm:prSet presAssocID="{224B8E5D-64D2-4097-91B3-30D96283D551}" presName="tile3" presStyleLbl="node1" presStyleIdx="2" presStyleCnt="4" custScaleX="102239" custLinFactNeighborX="2239" custLinFactNeighborY="1033"/>
      <dgm:spPr/>
    </dgm:pt>
    <dgm:pt modelId="{4367BF76-F7B3-40D9-8AE3-00EBFF040D4C}" type="pres">
      <dgm:prSet presAssocID="{224B8E5D-64D2-4097-91B3-30D96283D5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316668E-F621-42F1-AC35-4D07D7BD9E19}" type="pres">
      <dgm:prSet presAssocID="{224B8E5D-64D2-4097-91B3-30D96283D551}" presName="tile4" presStyleLbl="node1" presStyleIdx="3" presStyleCnt="4"/>
      <dgm:spPr/>
    </dgm:pt>
    <dgm:pt modelId="{9E142095-6358-4C67-AF2D-477A0EAD53D1}" type="pres">
      <dgm:prSet presAssocID="{224B8E5D-64D2-4097-91B3-30D96283D5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36D2E61-0A70-4F81-8E20-B11E9F06533D}" type="pres">
      <dgm:prSet presAssocID="{224B8E5D-64D2-4097-91B3-30D96283D55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3072087-2420-44B1-8597-182D244F751B}" type="presOf" srcId="{30357495-26F1-490F-BA3A-720292CDAC2A}" destId="{889F5012-7F1F-4E2C-A634-060129A886AB}" srcOrd="0" destOrd="0" presId="urn:microsoft.com/office/officeart/2005/8/layout/matrix1"/>
    <dgm:cxn modelId="{38190F5B-EB6C-467B-BE07-E0DDBB6F2B3E}" type="presOf" srcId="{CEAEA1C6-A017-4F98-8DF4-65EA928DF356}" destId="{1423428B-8285-425C-A1AB-7A428373F1CD}" srcOrd="1" destOrd="0" presId="urn:microsoft.com/office/officeart/2005/8/layout/matrix1"/>
    <dgm:cxn modelId="{4605D7CB-0010-4DAD-9167-D4E2E726C6D6}" type="presOf" srcId="{E7DBEC17-4E1F-47F2-AF32-1E44E62E37C0}" destId="{5316668E-F621-42F1-AC35-4D07D7BD9E19}" srcOrd="0" destOrd="0" presId="urn:microsoft.com/office/officeart/2005/8/layout/matrix1"/>
    <dgm:cxn modelId="{B2CFBB2F-0221-4276-ADEF-2735BEA4D09C}" srcId="{F11B6C42-51A1-4A4D-A450-925A95B819DC}" destId="{E7DBEC17-4E1F-47F2-AF32-1E44E62E37C0}" srcOrd="3" destOrd="0" parTransId="{DB9B840B-BD0E-4D60-9BC1-4BFBF4791990}" sibTransId="{D4A10802-F970-4B25-A12A-5C25BEC3891B}"/>
    <dgm:cxn modelId="{2C374363-6065-412B-BA8D-24148A1F60CC}" srcId="{F11B6C42-51A1-4A4D-A450-925A95B819DC}" destId="{30357495-26F1-490F-BA3A-720292CDAC2A}" srcOrd="1" destOrd="0" parTransId="{ED06E3A6-4D75-4FD9-9C5A-BEEF23BBBE2F}" sibTransId="{58741604-1B76-46FC-9B9B-0D6DCEDA502B}"/>
    <dgm:cxn modelId="{A4DCE170-10A7-4BFF-838C-6F50058D0416}" type="presOf" srcId="{32706AFD-237F-4CEB-97BA-F8DB5E31AEAA}" destId="{4367BF76-F7B3-40D9-8AE3-00EBFF040D4C}" srcOrd="1" destOrd="0" presId="urn:microsoft.com/office/officeart/2005/8/layout/matrix1"/>
    <dgm:cxn modelId="{ECA0561E-A330-4B88-97FB-A7FDCE5AAC1E}" type="presOf" srcId="{CEAEA1C6-A017-4F98-8DF4-65EA928DF356}" destId="{CF7941E3-D689-43B1-B791-2635131917A8}" srcOrd="0" destOrd="0" presId="urn:microsoft.com/office/officeart/2005/8/layout/matrix1"/>
    <dgm:cxn modelId="{C5A3B525-FE61-4227-AD0D-DD04F5AC4172}" type="presOf" srcId="{F11B6C42-51A1-4A4D-A450-925A95B819DC}" destId="{F36D2E61-0A70-4F81-8E20-B11E9F06533D}" srcOrd="0" destOrd="0" presId="urn:microsoft.com/office/officeart/2005/8/layout/matrix1"/>
    <dgm:cxn modelId="{557085DC-4F6E-4047-93D2-E244FF9608FE}" type="presOf" srcId="{30357495-26F1-490F-BA3A-720292CDAC2A}" destId="{8A91F391-6AB1-4C85-BA7E-0A6ED3E8423A}" srcOrd="1" destOrd="0" presId="urn:microsoft.com/office/officeart/2005/8/layout/matrix1"/>
    <dgm:cxn modelId="{0559B53A-2D8C-405A-B9AC-B197101BD273}" type="presOf" srcId="{E7DBEC17-4E1F-47F2-AF32-1E44E62E37C0}" destId="{9E142095-6358-4C67-AF2D-477A0EAD53D1}" srcOrd="1" destOrd="0" presId="urn:microsoft.com/office/officeart/2005/8/layout/matrix1"/>
    <dgm:cxn modelId="{74ABADB1-B2E4-4BA5-9D69-5FA19551C592}" srcId="{F11B6C42-51A1-4A4D-A450-925A95B819DC}" destId="{32706AFD-237F-4CEB-97BA-F8DB5E31AEAA}" srcOrd="2" destOrd="0" parTransId="{56B6BCFD-767C-4CE0-98BC-C78D4F219348}" sibTransId="{E81018B1-78EC-4640-A11E-40BDAD819FC0}"/>
    <dgm:cxn modelId="{9C97FA0A-42A4-4D34-A656-1FC1AD264917}" srcId="{F11B6C42-51A1-4A4D-A450-925A95B819DC}" destId="{CEAEA1C6-A017-4F98-8DF4-65EA928DF356}" srcOrd="0" destOrd="0" parTransId="{612294A4-C006-4DF2-91C7-E64DA7931BC7}" sibTransId="{9DFB257B-5528-44C6-9A52-C52368BEB46A}"/>
    <dgm:cxn modelId="{27D5E343-D1FE-450E-B89F-CEAD73ECD3B5}" type="presOf" srcId="{32706AFD-237F-4CEB-97BA-F8DB5E31AEAA}" destId="{6832284D-CB5C-4320-83C4-6232A391E272}" srcOrd="0" destOrd="0" presId="urn:microsoft.com/office/officeart/2005/8/layout/matrix1"/>
    <dgm:cxn modelId="{9F7957FB-73DE-45F9-A844-B35BBED756B3}" srcId="{224B8E5D-64D2-4097-91B3-30D96283D551}" destId="{F11B6C42-51A1-4A4D-A450-925A95B819DC}" srcOrd="0" destOrd="0" parTransId="{93BEFCB7-5F66-45FC-94AD-E1562F6D4826}" sibTransId="{B11ED8D5-869E-4E05-A49C-C46B79DA68B4}"/>
    <dgm:cxn modelId="{F75BDB4F-3F6C-4535-97DA-9048DE0A1395}" type="presOf" srcId="{224B8E5D-64D2-4097-91B3-30D96283D551}" destId="{8C64D2AD-27BB-44E0-BA89-E322492731F0}" srcOrd="0" destOrd="0" presId="urn:microsoft.com/office/officeart/2005/8/layout/matrix1"/>
    <dgm:cxn modelId="{A7ABC450-2301-49D5-B3AC-577600425543}" type="presParOf" srcId="{8C64D2AD-27BB-44E0-BA89-E322492731F0}" destId="{725281E5-2B91-4734-8E88-30CA1178A1AF}" srcOrd="0" destOrd="0" presId="urn:microsoft.com/office/officeart/2005/8/layout/matrix1"/>
    <dgm:cxn modelId="{7ECD4E8B-90A0-4DE4-8517-31A21B9AA0A7}" type="presParOf" srcId="{725281E5-2B91-4734-8E88-30CA1178A1AF}" destId="{CF7941E3-D689-43B1-B791-2635131917A8}" srcOrd="0" destOrd="0" presId="urn:microsoft.com/office/officeart/2005/8/layout/matrix1"/>
    <dgm:cxn modelId="{38B62BD1-B505-47C1-8F69-F0941FE46825}" type="presParOf" srcId="{725281E5-2B91-4734-8E88-30CA1178A1AF}" destId="{1423428B-8285-425C-A1AB-7A428373F1CD}" srcOrd="1" destOrd="0" presId="urn:microsoft.com/office/officeart/2005/8/layout/matrix1"/>
    <dgm:cxn modelId="{AB17BC25-D1BD-45D4-B779-4BB7214A562A}" type="presParOf" srcId="{725281E5-2B91-4734-8E88-30CA1178A1AF}" destId="{889F5012-7F1F-4E2C-A634-060129A886AB}" srcOrd="2" destOrd="0" presId="urn:microsoft.com/office/officeart/2005/8/layout/matrix1"/>
    <dgm:cxn modelId="{D92B694F-F06E-4789-B579-440959656976}" type="presParOf" srcId="{725281E5-2B91-4734-8E88-30CA1178A1AF}" destId="{8A91F391-6AB1-4C85-BA7E-0A6ED3E8423A}" srcOrd="3" destOrd="0" presId="urn:microsoft.com/office/officeart/2005/8/layout/matrix1"/>
    <dgm:cxn modelId="{FCF0E9DA-B0B4-488D-8F37-4C9C10AC0954}" type="presParOf" srcId="{725281E5-2B91-4734-8E88-30CA1178A1AF}" destId="{6832284D-CB5C-4320-83C4-6232A391E272}" srcOrd="4" destOrd="0" presId="urn:microsoft.com/office/officeart/2005/8/layout/matrix1"/>
    <dgm:cxn modelId="{FBE242DE-1DE5-4EAB-89BD-4801C8BA9898}" type="presParOf" srcId="{725281E5-2B91-4734-8E88-30CA1178A1AF}" destId="{4367BF76-F7B3-40D9-8AE3-00EBFF040D4C}" srcOrd="5" destOrd="0" presId="urn:microsoft.com/office/officeart/2005/8/layout/matrix1"/>
    <dgm:cxn modelId="{82C7E42C-D5DE-4C27-965A-45861CB5F9EC}" type="presParOf" srcId="{725281E5-2B91-4734-8E88-30CA1178A1AF}" destId="{5316668E-F621-42F1-AC35-4D07D7BD9E19}" srcOrd="6" destOrd="0" presId="urn:microsoft.com/office/officeart/2005/8/layout/matrix1"/>
    <dgm:cxn modelId="{EF555108-7B36-49C7-98C5-05EA5B9BF23C}" type="presParOf" srcId="{725281E5-2B91-4734-8E88-30CA1178A1AF}" destId="{9E142095-6358-4C67-AF2D-477A0EAD53D1}" srcOrd="7" destOrd="0" presId="urn:microsoft.com/office/officeart/2005/8/layout/matrix1"/>
    <dgm:cxn modelId="{5872FAF5-15F6-44A2-B140-5AC293EA5512}" type="presParOf" srcId="{8C64D2AD-27BB-44E0-BA89-E322492731F0}" destId="{F36D2E61-0A70-4F81-8E20-B11E9F0653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B2C99-D4E0-40E1-B10C-3C14B3E2445B}">
      <dsp:nvSpPr>
        <dsp:cNvPr id="0" name=""/>
        <dsp:cNvSpPr/>
      </dsp:nvSpPr>
      <dsp:spPr>
        <a:xfrm>
          <a:off x="709539" y="0"/>
          <a:ext cx="2596177" cy="2300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Käytäntö</a:t>
          </a:r>
          <a:endParaRPr lang="en-US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55696" y="402561"/>
        <a:ext cx="1903863" cy="1035158"/>
      </dsp:txXfrm>
    </dsp:sp>
    <dsp:sp modelId="{45EC285B-905D-471E-AE49-2D97EBC4F45D}">
      <dsp:nvSpPr>
        <dsp:cNvPr id="0" name=""/>
        <dsp:cNvSpPr/>
      </dsp:nvSpPr>
      <dsp:spPr>
        <a:xfrm>
          <a:off x="1644939" y="1468120"/>
          <a:ext cx="2374515" cy="2300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Reflektio</a:t>
          </a:r>
          <a:endParaRPr lang="en-US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71145" y="2062378"/>
        <a:ext cx="1424709" cy="1265193"/>
      </dsp:txXfrm>
    </dsp:sp>
    <dsp:sp modelId="{B518F428-4A2A-4073-B274-B87E41250EA6}">
      <dsp:nvSpPr>
        <dsp:cNvPr id="0" name=""/>
        <dsp:cNvSpPr/>
      </dsp:nvSpPr>
      <dsp:spPr>
        <a:xfrm>
          <a:off x="-59015" y="1468120"/>
          <a:ext cx="2462251" cy="2300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</a:t>
          </a:r>
          <a:r>
            <a:rPr lang="en-US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Teoria</a:t>
          </a:r>
          <a:endParaRPr lang="en-US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2846" y="2062378"/>
        <a:ext cx="1477350" cy="1265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941E3-D689-43B1-B791-2635131917A8}">
      <dsp:nvSpPr>
        <dsp:cNvPr id="0" name=""/>
        <dsp:cNvSpPr/>
      </dsp:nvSpPr>
      <dsp:spPr>
        <a:xfrm rot="16200000">
          <a:off x="529736" y="-471928"/>
          <a:ext cx="2119590" cy="309634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en-US" sz="27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Suunnittelu</a:t>
          </a:r>
          <a:endParaRPr lang="en-US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41359" y="16449"/>
        <a:ext cx="3096344" cy="1589692"/>
      </dsp:txXfrm>
    </dsp:sp>
    <dsp:sp modelId="{889F5012-7F1F-4E2C-A634-060129A886AB}">
      <dsp:nvSpPr>
        <dsp:cNvPr id="0" name=""/>
        <dsp:cNvSpPr/>
      </dsp:nvSpPr>
      <dsp:spPr>
        <a:xfrm>
          <a:off x="3113675" y="0"/>
          <a:ext cx="3096344" cy="211959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II </a:t>
          </a:r>
          <a:r>
            <a:rPr lang="en-US" sz="27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Toteutus</a:t>
          </a:r>
          <a:endParaRPr lang="en-US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13675" y="0"/>
        <a:ext cx="3096344" cy="1589692"/>
      </dsp:txXfrm>
    </dsp:sp>
    <dsp:sp modelId="{6832284D-CB5C-4320-83C4-6232A391E272}">
      <dsp:nvSpPr>
        <dsp:cNvPr id="0" name=""/>
        <dsp:cNvSpPr/>
      </dsp:nvSpPr>
      <dsp:spPr>
        <a:xfrm rot="10800000">
          <a:off x="51995" y="2119590"/>
          <a:ext cx="3165671" cy="211959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III </a:t>
          </a:r>
          <a:r>
            <a:rPr lang="en-US" sz="27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Arviointi</a:t>
          </a:r>
          <a:endParaRPr lang="en-US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51995" y="2649487"/>
        <a:ext cx="3165671" cy="1589692"/>
      </dsp:txXfrm>
    </dsp:sp>
    <dsp:sp modelId="{5316668E-F621-42F1-AC35-4D07D7BD9E19}">
      <dsp:nvSpPr>
        <dsp:cNvPr id="0" name=""/>
        <dsp:cNvSpPr/>
      </dsp:nvSpPr>
      <dsp:spPr>
        <a:xfrm rot="5400000">
          <a:off x="3602052" y="1631213"/>
          <a:ext cx="2119590" cy="309634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IV </a:t>
          </a:r>
          <a:r>
            <a:rPr lang="en-US" sz="27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Palaute</a:t>
          </a:r>
          <a:r>
            <a:rPr lang="en-US" sz="27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ja </a:t>
          </a:r>
          <a:r>
            <a:rPr lang="en-US" sz="27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kehittämin</a:t>
          </a:r>
          <a:r>
            <a:rPr lang="en-US" sz="2700" b="1" kern="1200" dirty="0" err="1"/>
            <a:t>en</a:t>
          </a:r>
          <a:endParaRPr lang="en-US" sz="2700" b="1" kern="1200" dirty="0"/>
        </a:p>
      </dsp:txBody>
      <dsp:txXfrm rot="-5400000">
        <a:off x="3113675" y="2649487"/>
        <a:ext cx="3096344" cy="1589692"/>
      </dsp:txXfrm>
    </dsp:sp>
    <dsp:sp modelId="{F36D2E61-0A70-4F81-8E20-B11E9F06533D}">
      <dsp:nvSpPr>
        <dsp:cNvPr id="0" name=""/>
        <dsp:cNvSpPr/>
      </dsp:nvSpPr>
      <dsp:spPr>
        <a:xfrm>
          <a:off x="2167440" y="1589692"/>
          <a:ext cx="1857806" cy="1059795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Opettaja</a:t>
          </a:r>
          <a:endParaRPr lang="en-US" sz="2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19175" y="1641427"/>
        <a:ext cx="1754336" cy="95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1799-57E6-4BF5-AA64-6ED7191B6B91}" type="datetimeFigureOut">
              <a:rPr lang="fi-FI" smtClean="0"/>
              <a:t>23.8.2016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4A052-815A-4EC6-91B2-09166B60CB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9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23.8.2016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Caseja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87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/>
              <a:t>Anu Opiskelijalähtöinen</a:t>
            </a:r>
            <a:r>
              <a:rPr lang="fi-FI" altLang="fi-FI" baseline="0" dirty="0"/>
              <a:t> prosessi etenee….</a:t>
            </a:r>
            <a:endParaRPr lang="fi-FI" altLang="fi-FI" dirty="0"/>
          </a:p>
        </p:txBody>
      </p:sp>
      <p:sp>
        <p:nvSpPr>
          <p:cNvPr id="7168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5B5A04-FC6A-4C0A-8B2F-A3BFF109E9DC}" type="slidenum">
              <a:rPr lang="fi-FI" altLang="fi-FI" smtClean="0"/>
              <a:pPr/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296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Hottiksessa</a:t>
            </a:r>
            <a:r>
              <a:rPr lang="fi-FI" dirty="0"/>
              <a:t> Näyttöpäivä:</a:t>
            </a:r>
          </a:p>
          <a:p>
            <a:pPr marL="171450" indent="-171450">
              <a:buFontTx/>
              <a:buChar char="-"/>
            </a:pPr>
            <a:r>
              <a:rPr lang="fi-FI" dirty="0"/>
              <a:t>Ennen näyttöpäivää, minkä opintojakson/</a:t>
            </a:r>
            <a:r>
              <a:rPr lang="fi-FI" baseline="0" dirty="0"/>
              <a:t> osaamisalueen aikoo opinnollistaa, katsotaan opet paikalle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Opiskelija valmistuu näyttöpäivään: kertoo mitä on oppinut työelämässä + tietoperusta, joka </a:t>
            </a:r>
            <a:r>
              <a:rPr lang="fi-FI" baseline="0" dirty="0" err="1"/>
              <a:t>oj</a:t>
            </a:r>
            <a:r>
              <a:rPr lang="fi-FI" baseline="0" dirty="0"/>
              <a:t> liittyy, osoittaa myös sen ja kytkee yhteen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Vertaisryhmä paikalla, ovat myös opinnollistamassa jotakin, he antavat palautetta ja kyselevät esityksestä jotakin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Lopuksi opettajat mukaan keskusteluun ja haastavat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Lopuksi kerrotaan onko läpi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Isomäärä opintopisteitä per päivä 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Paikalla minimissään 2 opettajaa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78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A0DE4-A9E1-419E-8D0F-82CC658611C4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50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Hottiksessa</a:t>
            </a:r>
            <a:r>
              <a:rPr lang="fi-FI" dirty="0"/>
              <a:t> Näyttöpäivä:</a:t>
            </a:r>
          </a:p>
          <a:p>
            <a:pPr marL="171450" indent="-171450">
              <a:buFontTx/>
              <a:buChar char="-"/>
            </a:pPr>
            <a:r>
              <a:rPr lang="fi-FI" dirty="0"/>
              <a:t>Ennen näyttöpäivää, minkä opintojakson/</a:t>
            </a:r>
            <a:r>
              <a:rPr lang="fi-FI" baseline="0" dirty="0"/>
              <a:t> osaamisalueen aikoo opinnollistaa, katsotaan opet paikalle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Opiskelija valmistuu näyttöpäivään: kertoo mitä on oppinut työelämässä + tietoperusta, joka </a:t>
            </a:r>
            <a:r>
              <a:rPr lang="fi-FI" baseline="0" dirty="0" err="1"/>
              <a:t>oj</a:t>
            </a:r>
            <a:r>
              <a:rPr lang="fi-FI" baseline="0" dirty="0"/>
              <a:t> liittyy, osoittaa myös sen ja kytkee yhteen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Vertaisryhmä paikalla, ovat myös opinnollistamassa jotakin, he antavat palautetta ja kyselevät esityksestä jotakin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Lopuksi opettajat mukaan keskusteluun ja haastavat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Lopuksi kerrotaan onko läpi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Isomäärä opintopisteitä per päivä 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Paikalla minimissään 2 opettajaa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43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7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kverkkovirta.f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O7DqtbYkCg&amp;sns=em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85800" y="31409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36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/>
          <a:stretch/>
        </p:blipFill>
        <p:spPr>
          <a:xfrm>
            <a:off x="189137" y="202534"/>
            <a:ext cx="5436096" cy="2578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206084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www.amkverkkovirta.fi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#opinnollistaminen</a:t>
            </a:r>
          </a:p>
          <a:p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414469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Osaamisen näytöt </a:t>
            </a:r>
          </a:p>
          <a:p>
            <a:r>
              <a:rPr lang="fi-FI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– ohjeita opiskelijalle ja opettajalle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39242"/>
            <a:ext cx="7344816" cy="1491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92" y="770073"/>
            <a:ext cx="2705008" cy="8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69269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Ennen näyttöä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Miten ilmoittaudun näyttöön?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Tutustu opintojakson sisältöön opinto-oppaan kautta.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Peilaa omaa osaamistasi opintojakson sisältöön ja tavoitteisiin.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Tutustu tämän jälkeen huolellisesti näytön ohjeisiin. </a:t>
            </a:r>
          </a:p>
        </p:txBody>
      </p:sp>
    </p:spTree>
    <p:extLst>
      <p:ext uri="{BB962C8B-B14F-4D97-AF65-F5344CB8AC3E}">
        <p14:creationId xmlns:p14="http://schemas.microsoft.com/office/powerpoint/2010/main" val="350909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Näytön aikana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Osallistu näyttöön ohjeen mukaisesti huomioiden mahdolliset ennakkotehtävät.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 ajoissa näyttötilaisuudessa ja muista perua ilmoittautumisesi ajoissa, mikäli et pääsekään paikalle.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Ota mukaasi CV ja tarvittaessa myös työtodistukset/-näytteet. Huomioithan, että näyttöön voi osallistua vain kerran.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Näyttämisen tapoja voivat olla muun muassa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presentaatio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/esitys, tentti joko sähköisesti tai luokassa, raportti, essee, oppimispäiväkirja, haastattelu, työnäytteet, videoinnit jne.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Arvioinnissa hyödynnetään opettaja-arvioinnin lisäksi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vertais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-, itse- ja työelämäarviointia. Työelämäarvioijina toimivat alumnit?</a:t>
            </a:r>
          </a:p>
        </p:txBody>
      </p:sp>
    </p:spTree>
    <p:extLst>
      <p:ext uri="{BB962C8B-B14F-4D97-AF65-F5344CB8AC3E}">
        <p14:creationId xmlns:p14="http://schemas.microsoft.com/office/powerpoint/2010/main" val="320692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20" y="218199"/>
            <a:ext cx="2135189" cy="2505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3C61-535C-4193-A08B-A93AB74E56F5}" type="datetime1">
              <a:rPr lang="fi-FI" smtClean="0"/>
              <a:t>23.8.2016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032" y="458503"/>
            <a:ext cx="8064500" cy="898525"/>
          </a:xfrm>
        </p:spPr>
        <p:txBody>
          <a:bodyPr/>
          <a:lstStyle/>
          <a:p>
            <a:r>
              <a:rPr lang="fi-FI" altLang="fi-FI" b="1" dirty="0">
                <a:solidFill>
                  <a:srgbClr val="FFC000"/>
                </a:solidFill>
              </a:rPr>
              <a:t>Esimerkki näyttöpäivän kulusta</a:t>
            </a:r>
            <a:endParaRPr lang="fi-FI" b="1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52" y="1275789"/>
            <a:ext cx="936302" cy="10892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8" y="2296834"/>
            <a:ext cx="671551" cy="78123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39" y="2539883"/>
            <a:ext cx="671551" cy="781237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0" y="2834146"/>
            <a:ext cx="671551" cy="781237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49" y="3216535"/>
            <a:ext cx="671551" cy="78123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46" y="4393770"/>
            <a:ext cx="671551" cy="78123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39" y="4741372"/>
            <a:ext cx="671551" cy="7812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65278" y="2417863"/>
            <a:ext cx="179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Näytön antaja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4225" y="5302949"/>
            <a:ext cx="3988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Näytön vastaanottajat = </a:t>
            </a:r>
          </a:p>
          <a:p>
            <a:r>
              <a:rPr lang="fi-FI" dirty="0"/>
              <a:t>opettajat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906" y="364502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Vertaisryhmä = </a:t>
            </a:r>
          </a:p>
          <a:p>
            <a:r>
              <a:rPr lang="fi-FI" dirty="0"/>
              <a:t>muut näytön antajat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13" y="1729266"/>
            <a:ext cx="1041649" cy="781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91" y="2190244"/>
            <a:ext cx="972088" cy="719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84" y="5057198"/>
            <a:ext cx="671551" cy="781237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2796789" y="2245580"/>
            <a:ext cx="1060914" cy="837592"/>
            <a:chOff x="2678443" y="2185051"/>
            <a:chExt cx="1297605" cy="95865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050369" y="4471308"/>
            <a:ext cx="1136162" cy="723044"/>
            <a:chOff x="2678443" y="2185051"/>
            <a:chExt cx="1297605" cy="95865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rot="3578838">
            <a:off x="2383103" y="4292556"/>
            <a:ext cx="1104016" cy="814732"/>
            <a:chOff x="2678443" y="2185051"/>
            <a:chExt cx="1297605" cy="95865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pic>
        <p:nvPicPr>
          <p:cNvPr id="3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79" y="3924846"/>
            <a:ext cx="671551" cy="781237"/>
          </a:xfrm>
          <a:prstGeom prst="rect">
            <a:avLst/>
          </a:prstGeom>
          <a:noFill/>
        </p:spPr>
      </p:pic>
      <p:pic>
        <p:nvPicPr>
          <p:cNvPr id="35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31" y="3868120"/>
            <a:ext cx="671551" cy="781237"/>
          </a:xfrm>
          <a:prstGeom prst="rect">
            <a:avLst/>
          </a:prstGeom>
          <a:noFill/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55" y="3279216"/>
            <a:ext cx="671551" cy="781237"/>
          </a:xfrm>
          <a:prstGeom prst="rect">
            <a:avLst/>
          </a:prstGeom>
          <a:noFill/>
        </p:spPr>
      </p:pic>
      <p:grpSp>
        <p:nvGrpSpPr>
          <p:cNvPr id="37" name="Group 27"/>
          <p:cNvGrpSpPr/>
          <p:nvPr/>
        </p:nvGrpSpPr>
        <p:grpSpPr>
          <a:xfrm rot="15673087">
            <a:off x="5930841" y="2979159"/>
            <a:ext cx="1139270" cy="725304"/>
            <a:chOff x="2678443" y="2185051"/>
            <a:chExt cx="1297605" cy="958650"/>
          </a:xfrm>
        </p:grpSpPr>
        <p:pic>
          <p:nvPicPr>
            <p:cNvPr id="3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39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sp>
        <p:nvSpPr>
          <p:cNvPr id="3" name="Tekstiruutu 2"/>
          <p:cNvSpPr txBox="1"/>
          <p:nvPr/>
        </p:nvSpPr>
        <p:spPr>
          <a:xfrm>
            <a:off x="6344213" y="4704199"/>
            <a:ext cx="220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Alumnien arviointi</a:t>
            </a:r>
          </a:p>
        </p:txBody>
      </p:sp>
    </p:spTree>
    <p:extLst>
      <p:ext uri="{BB962C8B-B14F-4D97-AF65-F5344CB8AC3E}">
        <p14:creationId xmlns:p14="http://schemas.microsoft.com/office/powerpoint/2010/main" val="147165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276872"/>
            <a:ext cx="770485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Näytön jälkeen </a:t>
            </a: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Annathan palautetta näytöistä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Arvioi myös omaa onnistumistasi näytössä/näytöissä ja kehitä sen pohjalta tulevia näyttötilanteita. </a:t>
            </a:r>
          </a:p>
        </p:txBody>
      </p:sp>
    </p:spTree>
    <p:extLst>
      <p:ext uri="{BB962C8B-B14F-4D97-AF65-F5344CB8AC3E}">
        <p14:creationId xmlns:p14="http://schemas.microsoft.com/office/powerpoint/2010/main" val="177178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552" y="368120"/>
            <a:ext cx="8496944" cy="914400"/>
          </a:xfrm>
        </p:spPr>
        <p:txBody>
          <a:bodyPr/>
          <a:lstStyle/>
          <a:p>
            <a:r>
              <a:rPr lang="fi-FI" altLang="fi-FI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Liiketalouden koulutusohjelman näyttöpäivät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92" y="1052736"/>
            <a:ext cx="8905080" cy="29523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Näyttöpäivässä (jatkossa 6*lukuvuosi) opiskelija osoittaa osaamisensa tiettyjen, ennalta ilmoitettujen opintokokonaisuuksien osalta.</a:t>
            </a:r>
          </a:p>
          <a:p>
            <a:pPr>
              <a:defRPr/>
            </a:pPr>
            <a:r>
              <a:rPr lang="fi-FI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Keskitetyt näyttömahdollisuudet </a:t>
            </a: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auttavat opiskelijaa suunnittelemaan opintojaan ja  vähentävät opettajan työtaakkaa.</a:t>
            </a:r>
          </a:p>
          <a:p>
            <a:pPr>
              <a:defRPr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Näyttöpäiviä </a:t>
            </a:r>
            <a:r>
              <a:rPr lang="fi-FI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pilotoitiin</a:t>
            </a: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syksyllä 2015 ja kokemukset olivat rohkaisevia. </a:t>
            </a:r>
          </a:p>
          <a:p>
            <a:pPr>
              <a:defRPr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Näyttöpäiviä kehitetään myös koulutusalarajat ylittäen.</a:t>
            </a:r>
          </a:p>
          <a:p>
            <a:pPr>
              <a:defRPr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Arviointi: opettaja-, työelämä-, </a:t>
            </a:r>
            <a:r>
              <a:rPr lang="fi-FI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vertais</a:t>
            </a: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ja itsearviointi</a:t>
            </a:r>
          </a:p>
          <a:p>
            <a:pPr>
              <a:defRPr/>
            </a:pPr>
            <a:r>
              <a:rPr lang="fi-F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Menetelmiä: portfolio, esitys, hissipuhe, videointi, demonstraatio, ryhmäkeskustelu, yksilöhaastattelu, tentti… </a:t>
            </a:r>
          </a:p>
          <a:p>
            <a:pPr>
              <a:defRPr/>
            </a:pPr>
            <a:endParaRPr lang="fi-FI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" y="4221088"/>
            <a:ext cx="89725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63691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fi-FI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Osaamisen näytöt – opettajan prosessi</a:t>
            </a:r>
          </a:p>
          <a:p>
            <a:endParaRPr lang="fi-FI" sz="2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fi-FI" sz="1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Pohjautuu Alisa Petterssonin: Opas näytön suunnittelijalle. 2016</a:t>
            </a:r>
            <a:endParaRPr lang="fi-FI" sz="2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8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6887615"/>
              </p:ext>
            </p:extLst>
          </p:nvPr>
        </p:nvGraphicFramePr>
        <p:xfrm>
          <a:off x="1187624" y="918012"/>
          <a:ext cx="6192688" cy="423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59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SUUNNITTELU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Näytön suunnittelu lähtee liikkeelle luonnollisesti opintojakson tavoitteiden ja arviointikriteereiden läpikäymisestä – samalla tavalla käynnistyy myös opiskelijan osaamisen näyttämisen prosessi.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Näytön suunnittelijan näkökulmasta ydinkysymys on, millä osaamisen osoittamisen tavalla (näyttömenetelmällä) pystytään tarkoituksenmukaisesti mittaamaan juuri sitä osaamista, joka liittyy näytön kohteena olevaan opintojaksoon</a:t>
            </a:r>
            <a:r>
              <a:rPr lang="fi-FI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5666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030" y="1556792"/>
            <a:ext cx="6942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Keskeinen kysymys näyttöä suunniteltaessa on sen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laajuuden ja/tai keston määrittely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 sijaan, että esitämme kysymyksen 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”miten paljon opiskelijan on tehtävä työtä saadakseen 3 op”, 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meidän tulisi kysyä 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”minkälainen näytön tulee olla, jotta pystymme arvioimaan mahdollisimman luotettavasti muualla kuin oppilaitoksessa hankitun osaamisen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Tämä johdattaa meidät pohtimaan näytön sisältöä sen sisältämien suoritteiden sijaan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5486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Ratkaistavia pähkinöitä</a:t>
            </a:r>
          </a:p>
        </p:txBody>
      </p:sp>
    </p:spTree>
    <p:extLst>
      <p:ext uri="{BB962C8B-B14F-4D97-AF65-F5344CB8AC3E}">
        <p14:creationId xmlns:p14="http://schemas.microsoft.com/office/powerpoint/2010/main" val="230176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030" y="918012"/>
            <a:ext cx="77343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Missä mitassa näytöt ovat 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yhteismitallisia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miten paljon voimme </a:t>
            </a:r>
            <a:r>
              <a:rPr lang="fi-FI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henkilökohtaistaa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niitä?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Ovatko yksittäiselle opiskelijalle räätälöidyt osaamisen näyttämisen tavat edes mahdollisia?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Näyttöpäivä-toimintamalli kannustaa yksittäisten räätälöintien sijaan opintojaksokohtaiseen massaräätälöintiin.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Tämä säästää sekä opettajien että opiskelijoiden aikaa, edistää näyttöjen läpinäkyvyyttä.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Saattaa toisaalta johtaa ”kasvottomiin” lopputuloksiin ja joissakin tapauksissa vähentää näyttöjen joustavuutta.</a:t>
            </a:r>
          </a:p>
        </p:txBody>
      </p:sp>
    </p:spTree>
    <p:extLst>
      <p:ext uri="{BB962C8B-B14F-4D97-AF65-F5344CB8AC3E}">
        <p14:creationId xmlns:p14="http://schemas.microsoft.com/office/powerpoint/2010/main" val="240435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altLang="fi-FI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56792"/>
            <a:ext cx="7990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jos osaan jo? </a:t>
            </a:r>
          </a:p>
          <a:p>
            <a:endParaRPr lang="fi-FI" sz="2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fi-FI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Ohje (opiskelijalle) aiemmin hankitun osaamisen tunnistamiseen.</a:t>
            </a:r>
          </a:p>
          <a:p>
            <a:pPr marL="342900" indent="-342900">
              <a:buFontTx/>
              <a:buChar char="-"/>
            </a:pPr>
            <a:endParaRPr lang="fi-FI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fi-FI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pohjautuu Alisa Petterssonin materiaaleihin 2016</a:t>
            </a:r>
          </a:p>
        </p:txBody>
      </p:sp>
    </p:spTree>
    <p:extLst>
      <p:ext uri="{BB962C8B-B14F-4D97-AF65-F5344CB8AC3E}">
        <p14:creationId xmlns:p14="http://schemas.microsoft.com/office/powerpoint/2010/main" val="11952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4766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Onnistuneen näytön tunnusmerkit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Selkeät ohjeet opiskelijalle: Miten valmistaudun näyttöön? Mitä näytön aikana tapahtuu? Mistä saan lisätietoa?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Kytkös tietoperustaan: Hallitsenko opintojakson keskeiset käsitteet? Miten sovellan teoriatietoa käytännössä?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Oman osaamisen reflektio: Mitä osaan? Missä haluan kehittyä? Miten näyttö mielestäni sujui?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Monipuoliset näyttömenetelmät: Mikä näyttämisen menetelmä tai menetelmien yhdistelmä mahdollistaa myös osaamisen jakamisen?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Vuorovaikutteinen ja kannustava ilmapiiri –Näyttö on oppimistilanne kaikille!</a:t>
            </a:r>
          </a:p>
        </p:txBody>
      </p:sp>
    </p:spTree>
    <p:extLst>
      <p:ext uri="{BB962C8B-B14F-4D97-AF65-F5344CB8AC3E}">
        <p14:creationId xmlns:p14="http://schemas.microsoft.com/office/powerpoint/2010/main" val="80397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48680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TOTEUTUS</a:t>
            </a:r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Tenttien ohella yksi suosituimmista osaamisen osoittamisen tavoista on esitysten eli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presentaatioiden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pitäminen.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Presentaatiossa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opiskelija laatii yleensä esitysgrafiikkaohjelmaa (PowerPoint tai vastaavaa) hyödyntäen esityksen sovittujen sisältöjen mukaisesti.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Esitys voi olla kestoltaan hyvinkin monenlainen – noin minuutin ”hissipuheesta” aina puolen tunnin esitelmään.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Esityksen kestoon vaikuttavat näytön kohde ja mahdolliset muut samaan kokonaisuuteen kohdistuvat osaamisen tunnistamisen menetelmät. </a:t>
            </a:r>
          </a:p>
        </p:txBody>
      </p:sp>
    </p:spTree>
    <p:extLst>
      <p:ext uri="{BB962C8B-B14F-4D97-AF65-F5344CB8AC3E}">
        <p14:creationId xmlns:p14="http://schemas.microsoft.com/office/powerpoint/2010/main" val="150283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96752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Presentaatiota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valmistellessaan tulee opiskelija ohjata pohtimaan näytettävän opintokokonaisuuden sisältöjä ja tavoitteita sekä esitystekniikkaan liittyviä asioita kuten esityksen rakennetta ja esiintymistaitoja.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Presentaatio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onkin hyvä esimerkki näyttömenetelmästä, jonka kautta pystytään tunnistamaan muutakin kuin pelkän substanssiaineen osaamista. </a:t>
            </a:r>
          </a:p>
        </p:txBody>
      </p:sp>
    </p:spTree>
    <p:extLst>
      <p:ext uri="{BB962C8B-B14F-4D97-AF65-F5344CB8AC3E}">
        <p14:creationId xmlns:p14="http://schemas.microsoft.com/office/powerpoint/2010/main" val="93032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764704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Näyttöä suunniteltaessa kannattaa miettiä myös esityksen yleisöä: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Onko tarkoitus, että opiskelija pitää esityksen vain opettajalle, vai onko mukana muitakin kuulijoita?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Parhaaseen lopputulokseen päästään, kun opiskelija saa esityksestään myös vertaispalautetta opettajan palautteen lisäksi.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Muista kuitenkin näyttötilaisuuden aikataulu!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Usean esityksen kuunteleminen peräkkäin vie aikaa, on raskas tapa toteuttaa näyttö varsinkin, jos kaikki esitykset ovat samasta aiheesta</a:t>
            </a:r>
            <a:r>
              <a:rPr lang="fi-FI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918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137" y="1916832"/>
            <a:ext cx="7899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Näyttötilaisuus voidaan tarvittaessa jakaa osioihin: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avataan opintokokonaisuuden teoriataustaa esimerkiksi ryhmäkeskustelulla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sen jälkeen siirrytään opiskelijoiden yksilöesityksiin.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Myös messukävelyn tyyppinen pedagoginen ratkaisu voi olla toimiva, jos esityksiä on paljon ja arvioijia useampi.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Yksi vaihtoehto on, että opiskelija osoittaa tietoperustan hallinnan esim. esseellä tai tentillä, jolloin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presentaatiossa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voidaan keskittyä tiedon soveltamiseen ja autenttisiin esimerkkeihin.</a:t>
            </a:r>
          </a:p>
        </p:txBody>
      </p:sp>
    </p:spTree>
    <p:extLst>
      <p:ext uri="{BB962C8B-B14F-4D97-AF65-F5344CB8AC3E}">
        <p14:creationId xmlns:p14="http://schemas.microsoft.com/office/powerpoint/2010/main" val="245218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260648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Ryhmäkeskustelu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Ryhmäkeskustelu on osallistava ja vuorovaikutteinen tapa tuoda esille opiskelijan osaamista.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 olla osana jotakin muuta näyttömenetelmää (esitys, luento jne.) tai omana menetelmänään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Tällöin keskustelun etukäteissuunnittelulla ja fasilitoinnilla on iso merkitys.</a:t>
            </a:r>
          </a:p>
          <a:p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Ryhmäkeskustelussa opiskelija joutuu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reflektoimaan omaa osaamistaan suhteessa käsiteltävään tietopohjaan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sekä perustelemaan oman näkökulmansa ja osaamisensa ryhmän muille jäsenille. 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Ryhmässä toteutetun näytön lisäarvo tulee näkyväksi ennen kaikkea osaamisen jakamisen ja jaetun arviointivastuun (vertaisarviointi) näkökulmista.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0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Haastattelu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Haastattelu voidaan toteuttaa joko yksilöhaastatteluna tai ryhmähaastatteluna.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Haastattelijana on usein kyseisen opintojakson opettaja, joissakin haastattelutilanteissa voi mukana olla myös työpaikan edustaja.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 tuo usein mukanaan haastattelutilanteeseen CV:n ja työtodistukset sekä mahdollisesti muuta täydentävää materiaalia.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Haastattelua näyttötapana voidaan hyödyntää myös siten, että opettaja pyytää opiskelijaa valmistautumaan yhteiseen keskusteluun esimerkiksi pyytämällä häntä miettimään valmiiksi keskeisimmät oivallukset omassa työssä ko. teemaan liittyen tai kertomalla kysymykset etukäteen.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12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Haastattelun edut ovat sen yksilöllisyydessä.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Opettaja pystyy lisäkysymyksin varmistamaan opiskelijan osaamisen ja toisaalta myös opiskelijalla on mahdollisuus täydentää vastauksiaan.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Etenkin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-to-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-kohtaamisessa näyttötilanteeseen liittyy myös ohjauksellinen elementti: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opiskelija haluaisi oppia lisää? Miten hän voisi saavuttaa tavoitteensa? jne. </a:t>
            </a:r>
          </a:p>
        </p:txBody>
      </p:sp>
    </p:spTree>
    <p:extLst>
      <p:ext uri="{BB962C8B-B14F-4D97-AF65-F5344CB8AC3E}">
        <p14:creationId xmlns:p14="http://schemas.microsoft.com/office/powerpoint/2010/main" val="102034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Kirjalliset tuotokset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Oppimispäiväkirja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kehittymisen ja oppimisen arvioinnin väline, joka soveltuu ennen kaikkea prosessimuotoiseen osaamisen osoittamiseen (esim. työn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opinnollistaminen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 paitsi pohtii oman osaamisensa kehittymistä, myös kehittelee ideoita, osoittaa ristiriitoja ja soveltaa tietoperustaa omaan tekemiseensä. Oppimispäiväkirjassa tärkeää on kirjoittamisen säännöllisyys, jotta reflektiivinen ote säilyy koko prosessin ajan.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Opettajan kannattaa sopia opiskelijan kanssa tarkasti, miten oppimispäiväkirjaa kirjoitetaan. Sivumäärän sijaan tärkeää on siis kirjoittamisen säännöllisyys.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Oppimispäiväkirjan tekoon löytyy paljon hyviä (ja ilmaisia) blogipohjia, joita opiskelijat käyttävät yleensä mielellään. Esimerkkejä ilmaisista blogipohjista ovat muun muassa Kyvyt.fi,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Blogger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Wordpress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Myös Office365-ympäristö tarjoaa opiskelijalle mahdollisuuksia blogin pitämiseen. </a:t>
            </a:r>
          </a:p>
          <a:p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materiaalina.</a:t>
            </a:r>
          </a:p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188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Kirjalliset tuotokset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Oppimispäiväkirja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kehittymisen ja oppimisen arvioinnin väline, joka soveltuu ennen kaikkea prosessimuotoiseen osaamisen osoittamiseen (esim. työn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opinnollistaminen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 paitsi pohtii oman osaamisensa kehittymistä: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kehittelee ideoita,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osoittaa ristiriitoja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soveltaa tietoperustaa omaan tekemiseensä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Oppimispäiväkirjassa tärkeää on kirjoittamisen säännöllisyys, jotta reflektiivinen ote säilyy koko prosessin ajan.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Opettajan tulee sopia opiskelijan kanssa tarkasti, miten oppimispäiväkirjaa kirjoitetaan. Sivumäärän sijaan tärkeää on siis kirjoittamisen säännöllisyys.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329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54030" y="1628800"/>
            <a:ext cx="7662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Korkeakoulutasoinen osaaminen voi syntyä monella tavalla.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Luokkahuoneissa tapahtuvan oppimisen lisäksi esimerkiksi työpaikoilla ja harrastustoiminnassa hankitaan paljon sellaista osaamista, joka soveltuu osaksi korkeakouluopintoja.</a:t>
            </a:r>
          </a:p>
        </p:txBody>
      </p:sp>
    </p:spTree>
    <p:extLst>
      <p:ext uri="{BB962C8B-B14F-4D97-AF65-F5344CB8AC3E}">
        <p14:creationId xmlns:p14="http://schemas.microsoft.com/office/powerpoint/2010/main" val="115719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Oppimispäiväkirjan tekoon löytyy paljon hyviä (ja ilmaisia) blogipohjia, joita opiskelijat käyttävät yleensä mielellään.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Esimerkkejä ilmaisista blogipohjista ovat muun muassa Kyvyt.fi,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Blogger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Wordpress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Myös Office365-ympäristö tarjoaa opiskelijalle mahdollisuuksia blogin pitämiseen.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Kyvyt.fi toimii hyvin myös </a:t>
            </a:r>
            <a:r>
              <a:rPr lang="fi-FI" sz="2000" i="1" dirty="0"/>
              <a:t>portfolion</a:t>
            </a:r>
            <a:r>
              <a:rPr lang="fi-FI" sz="2000" dirty="0"/>
              <a:t> pohjana.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260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Portfoliossa opiskelija kokoaa yhteen tekstiä, suunnitelmia ja valmiita tuotoksia.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 voi liittää portfolioonsa kaiken sen materiaalin, jonka haluaa ottaa mukaan arviointiaineistoon ja josta on apua osaamisen tunnistamisessa.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Tällaisia liitteitä voivat olla esimerkiksi esitysmateriaalit, laskelmat, valokuvat, videot jne.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8055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Muita kirjallisia näyttömenetelmiä ovat muun muassa 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raportti, essee ja tiivistelmä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Näyttömenetelmänä raportti mittaa opiskelijan kykyä jäsentää isoja asiakokonaisuuksia ja tarkastella laaja-alaisesti teeman taustalla olevaa tietoperustaa.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Raportin heikkoutena voidaan nähdä reflektion puute ja tästä syystä raportin kirjoittamisen ohjeista annettaessa tulisi olla erityisen tarkka.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Harvemmin käytetty kirjallinen näyttömenetelmä on 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käsitekartan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laatiminen joko yksin tai yhdessä ryhmän kanssa.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Käsitekartta toimii mm. ryhmäkeskustelun avaajana tai haastattelua täydentävä</a:t>
            </a:r>
          </a:p>
        </p:txBody>
      </p:sp>
    </p:spTree>
    <p:extLst>
      <p:ext uri="{BB962C8B-B14F-4D97-AF65-F5344CB8AC3E}">
        <p14:creationId xmlns:p14="http://schemas.microsoft.com/office/powerpoint/2010/main" val="265899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137" y="764704"/>
            <a:ext cx="76232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 on havainnollinen keino osaamisen osoittamiseen varsinkin silloin, kun halutaan saada näyte autenttisessa työssä näkyvästä osaamisesta.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Videon tekeminen ja jälkikäsittely on helppoa nykyteknologian avulla.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Pääpaino onkin videon suunnittelulla: miten osaaminen saadaan parhaalla mahdollisella tavalla näkyväksi?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Lisätietoa videosta saat Oulun ammatillisen opettajakorkeakoulun laatiman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-videon kautta:</a:t>
            </a:r>
          </a:p>
          <a:p>
            <a:r>
              <a:rPr lang="fi-FI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http://www.youtube.com/watch?v=1O7DqtbYkCg&amp;sns=em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87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295128" y="26369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37" y="476672"/>
            <a:ext cx="80552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Tentti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Tentti on osaamisen tunnistamisen keinoista ehkä suoraviivaisin ja mahdollisesti tästä syystä suosituin menetelmä osaamisen näytöissä.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Tentin avulla on helppo mitata opiskelijan teoreettisen tiedon ja käsitteiden hallintaa, mutta tiedon ja oman osaamisen reflektointi jää tässä menetelmässä usein vähäiseksi.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Näyttötenttiä laadittaessa tulee kiinnittää huomiota kysymysten asetteluun ja siihen, että tiedon soveltaminen tulee mitatuksi riittävällä tasolla.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Tentti voi olla myös ns. aineistotentti, jossa opiskelija voi vapaasti hakea tietoa tentin aikana esim. verkkolähteistä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789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295128" y="26369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Kirjallisen tentin rinnalla näytöissä on hyödynnetty myös </a:t>
            </a:r>
            <a:r>
              <a:rPr lang="fi-FI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suullista tenttiä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jossa opettaja esittää tentin kysymyksiä opiskelijalle joko kahdenkeskisessä tapaamisessa tai pienryhmätilanteessa.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Suullinen tenttimisen tapa voi olla hyvä ratkaisu silloin, kun opiskelijalla on kirjoittamiseen vaikuttavia oppimisen haasteita kuten esimerkiksi lukihäiriö.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Pienryhmässä tehtävät tentit sen sijaan voivat olla vaihtoehtona myös kirjallisille tenteille.</a:t>
            </a:r>
          </a:p>
        </p:txBody>
      </p:sp>
    </p:spTree>
    <p:extLst>
      <p:ext uri="{BB962C8B-B14F-4D97-AF65-F5344CB8AC3E}">
        <p14:creationId xmlns:p14="http://schemas.microsoft.com/office/powerpoint/2010/main" val="371480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Täydentävä materiaali</a:t>
            </a:r>
          </a:p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Hyvä esimerkki näyttöjä täydentävästä materiaalista ovat CV ja työtodistukset.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Nämä voivat tuoda arvioijalle tärkeää lisätietoa opiskelijan taustoista ja osaamisesta.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Joissakin näytöissä opiskelijat voivat tuoda mukanaan myös koostamiansa työnäytteitä, jotka on otetaan huomioon näytön arvioinnissa.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Työnäytteiden toimittamisessa haasteena on usein yrityksen salassapitovelvollisuus, joka estää materiaalin (esim. pöytäkirjat, laskelmat jne.) toimittamisen yrityksen ulkopuolisille.</a:t>
            </a:r>
          </a:p>
        </p:txBody>
      </p:sp>
    </p:spTree>
    <p:extLst>
      <p:ext uri="{BB962C8B-B14F-4D97-AF65-F5344CB8AC3E}">
        <p14:creationId xmlns:p14="http://schemas.microsoft.com/office/powerpoint/2010/main" val="671155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166" y="62068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ARVIOINTI 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Optimaalisessa näytössä yhdistyy teorian soveltaminen käytäntöön ja omien toimintatapojen, vahvuuksien ja kehittämiskohteiden realistinen arviointi.</a:t>
            </a:r>
          </a:p>
        </p:txBody>
      </p:sp>
      <p:pic>
        <p:nvPicPr>
          <p:cNvPr id="8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47022"/>
            <a:ext cx="60486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9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20" y="218199"/>
            <a:ext cx="2135189" cy="2505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3C61-535C-4193-A08B-A93AB74E56F5}" type="datetime1">
              <a:rPr lang="fi-FI" smtClean="0"/>
              <a:t>23.8.2016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032" y="458503"/>
            <a:ext cx="8064500" cy="898525"/>
          </a:xfrm>
        </p:spPr>
        <p:txBody>
          <a:bodyPr/>
          <a:lstStyle/>
          <a:p>
            <a:r>
              <a:rPr lang="fi-FI" altLang="fi-FI" b="1" dirty="0">
                <a:solidFill>
                  <a:srgbClr val="FFC000"/>
                </a:solidFill>
              </a:rPr>
              <a:t>Esimerkki näyttöpäivän kulusta</a:t>
            </a:r>
            <a:endParaRPr lang="fi-FI" b="1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52" y="1275789"/>
            <a:ext cx="936302" cy="10892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8" y="2296834"/>
            <a:ext cx="671551" cy="78123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39" y="2539883"/>
            <a:ext cx="671551" cy="781237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0" y="2834146"/>
            <a:ext cx="671551" cy="781237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49" y="3216535"/>
            <a:ext cx="671551" cy="78123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46" y="4393770"/>
            <a:ext cx="671551" cy="78123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39" y="4741372"/>
            <a:ext cx="671551" cy="7812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65278" y="2417863"/>
            <a:ext cx="179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Näytön antaja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4225" y="5302949"/>
            <a:ext cx="3988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Näytön vastaanottajat = </a:t>
            </a:r>
          </a:p>
          <a:p>
            <a:r>
              <a:rPr lang="fi-FI" dirty="0"/>
              <a:t>opettajat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906" y="364502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Vertaisryhmä = </a:t>
            </a:r>
          </a:p>
          <a:p>
            <a:r>
              <a:rPr lang="fi-FI" dirty="0"/>
              <a:t>muut näytön antajat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13" y="1729266"/>
            <a:ext cx="1041649" cy="781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91" y="2190244"/>
            <a:ext cx="972088" cy="719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84" y="5057198"/>
            <a:ext cx="671551" cy="781237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2890735" y="2250681"/>
            <a:ext cx="873022" cy="827390"/>
            <a:chOff x="2678443" y="2185051"/>
            <a:chExt cx="1297605" cy="95865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998854" y="4292757"/>
            <a:ext cx="1035490" cy="844150"/>
            <a:chOff x="2678443" y="2185051"/>
            <a:chExt cx="1297605" cy="95865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7658">
              <a:off x="3039323" y="2632760"/>
              <a:ext cx="936725" cy="51094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rot="3578838">
            <a:off x="2434932" y="4339474"/>
            <a:ext cx="914972" cy="690978"/>
            <a:chOff x="2678443" y="2185051"/>
            <a:chExt cx="1297605" cy="95865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pic>
        <p:nvPicPr>
          <p:cNvPr id="3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26" y="4097332"/>
            <a:ext cx="671551" cy="606696"/>
          </a:xfrm>
          <a:prstGeom prst="rect">
            <a:avLst/>
          </a:prstGeom>
          <a:noFill/>
        </p:spPr>
      </p:pic>
      <p:pic>
        <p:nvPicPr>
          <p:cNvPr id="35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78" y="4040606"/>
            <a:ext cx="671551" cy="606696"/>
          </a:xfrm>
          <a:prstGeom prst="rect">
            <a:avLst/>
          </a:prstGeom>
          <a:noFill/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02" y="3451702"/>
            <a:ext cx="671551" cy="606696"/>
          </a:xfrm>
          <a:prstGeom prst="rect">
            <a:avLst/>
          </a:prstGeom>
          <a:noFill/>
        </p:spPr>
      </p:pic>
      <p:grpSp>
        <p:nvGrpSpPr>
          <p:cNvPr id="37" name="Group 27"/>
          <p:cNvGrpSpPr/>
          <p:nvPr/>
        </p:nvGrpSpPr>
        <p:grpSpPr>
          <a:xfrm rot="15673087">
            <a:off x="6084019" y="2975863"/>
            <a:ext cx="1062402" cy="556084"/>
            <a:chOff x="2678443" y="2185051"/>
            <a:chExt cx="1297605" cy="958650"/>
          </a:xfrm>
        </p:grpSpPr>
        <p:pic>
          <p:nvPicPr>
            <p:cNvPr id="3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39149">
              <a:off x="2678443" y="2185051"/>
              <a:ext cx="936725" cy="510941"/>
            </a:xfrm>
            <a:prstGeom prst="rect">
              <a:avLst/>
            </a:prstGeom>
          </p:spPr>
        </p:pic>
        <p:pic>
          <p:nvPicPr>
            <p:cNvPr id="39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717">
              <a:off x="3039323" y="2632760"/>
              <a:ext cx="936725" cy="510941"/>
            </a:xfrm>
            <a:prstGeom prst="rect">
              <a:avLst/>
            </a:prstGeom>
          </p:spPr>
        </p:pic>
      </p:grpSp>
      <p:sp>
        <p:nvSpPr>
          <p:cNvPr id="3" name="Tekstiruutu 2"/>
          <p:cNvSpPr txBox="1"/>
          <p:nvPr/>
        </p:nvSpPr>
        <p:spPr>
          <a:xfrm>
            <a:off x="6229560" y="4767575"/>
            <a:ext cx="220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Alumnien arviointi</a:t>
            </a:r>
          </a:p>
        </p:txBody>
      </p:sp>
    </p:spTree>
    <p:extLst>
      <p:ext uri="{BB962C8B-B14F-4D97-AF65-F5344CB8AC3E}">
        <p14:creationId xmlns:p14="http://schemas.microsoft.com/office/powerpoint/2010/main" val="2212821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48680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 haastaa opetussuunnitelmat, erityisesti opintojaksojen arviointikriteerit.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 arviointikriteerit eivät kuvaa työelämässä vaadittavaa osaamista, on niitä vaikeaa soveltaa näyttötilanteen arvioinnissa.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 on hyvä mahdollisuus testata ja kehittää opintojakson arviointikriteerejä aidossa arviointitilanteessa.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Parhaimmillaan tämä toteutuu, kun opettajat tekevät arvioinnin tiiminä, yhteisen keskustelun pohjalta.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Toistuvien arviointitilanteiden myötä arviointi kehittyy jatkuvasti tasalaatuisemmaksi ja oikeudenmukaisemmaksi opiskelijoita kohtaan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9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54030" y="1340768"/>
            <a:ext cx="7374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Mikä on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hyväksiluku</a:t>
            </a:r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	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 sinulla on </a:t>
            </a:r>
            <a:r>
              <a:rPr lang="fi-FI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aiempia korkeakouluopintoja</a:t>
            </a: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 </a:t>
            </a:r>
            <a:r>
              <a:rPr lang="fi-FI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hyväksiluetaan</a:t>
            </a: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soveltuvin osin ko. ammattikorkeakoulututkintoon. 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Korvaavat opintojaksot käyt läpi opinto-ohjaajasi kanssa heti opintojen alussa. </a:t>
            </a:r>
          </a:p>
        </p:txBody>
      </p:sp>
    </p:spTree>
    <p:extLst>
      <p:ext uri="{BB962C8B-B14F-4D97-AF65-F5344CB8AC3E}">
        <p14:creationId xmlns:p14="http://schemas.microsoft.com/office/powerpoint/2010/main" val="300016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48680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Näyttöpäivän arvioinnissa pyritään siirtymään kolmikantaisesta arvioinnista kohti nelikantaa.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Opettaja-, itse- ja vertaisarvioinnin lisäksi työelämäarvioinnilla on keskeinen rooli näyttöpäivässä.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Työelämäarvioijat tuovat käytännönläheisen näkökulman arviointiin.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Heidät tulee perehdyttää ennen näyttöpäivää osaamisen arvioinnin perusteisiin. 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9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 on aina kollektiivinen oppimistilanne kaikille osapuolille.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Opiskelijat oppivat saadessaan arviointikeskustelussa palautetta omasta näytöstään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opettajilta,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työelämäarvioijilta ja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muilta näyttöön osallistuvilta opiskelijoilta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oppivat myös palautteen antamisen taitoa arvioidessaan muiden opiskelijoiden näyttöjä. 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05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28800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Opettajat saavat ajantasaista tietoa työelämästä ja voivat näin päivittää omaa osaamistaan.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Työelämäarvioijat saavat näyttöpäivien kuluessa arviointiosaamista, josta voi olla hyötyä heidän urakehitykselleen.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Näyttöpäivissä solmitaan myös uusia kumppanuuksia ammattikorkeakoulujen ja työpaikkojen välillä.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Lopullisen vastuun arvioinnista kantavat osallistuvat opettajat!!</a:t>
            </a:r>
          </a:p>
        </p:txBody>
      </p:sp>
    </p:spTree>
    <p:extLst>
      <p:ext uri="{BB962C8B-B14F-4D97-AF65-F5344CB8AC3E}">
        <p14:creationId xmlns:p14="http://schemas.microsoft.com/office/powerpoint/2010/main" val="351158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137" y="2132856"/>
            <a:ext cx="7551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Oleellisia kysymyksiä arviointikeskustelussa ovat: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olen oppinut tämän prosessin aikana?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Miten arvioisin omaa työskentelyäni?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Miten osaamisen näyttö mielestäni sujui?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Miten aion kehittää itseäni tästä eteenpäin?</a:t>
            </a:r>
          </a:p>
        </p:txBody>
      </p:sp>
    </p:spTree>
    <p:extLst>
      <p:ext uri="{BB962C8B-B14F-4D97-AF65-F5344CB8AC3E}">
        <p14:creationId xmlns:p14="http://schemas.microsoft.com/office/powerpoint/2010/main" val="3749165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18012"/>
            <a:ext cx="777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PALAUTE, KEHITTÄMINEN ja SEURANTA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Näyttöpäivästä on ensiarvoisen tärkeää kerätä osallistujapalautetta, analysoida sitä ja kehittää toimintaa jatkuvasti edelleen.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Laadun lisäksi oleellista on myös kiinnittää huomiota näyttöpäivien kustannustehokkuuteen – kuinka paljon opintopisteitä kerrytetään ja miten paljon arviointiresursseja tarvitaan yhden päivän aikana?</a:t>
            </a:r>
          </a:p>
        </p:txBody>
      </p:sp>
    </p:spTree>
    <p:extLst>
      <p:ext uri="{BB962C8B-B14F-4D97-AF65-F5344CB8AC3E}">
        <p14:creationId xmlns:p14="http://schemas.microsoft.com/office/powerpoint/2010/main" val="91398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23.8.2016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45</a:t>
            </a:fld>
            <a:endParaRPr lang="fi-FI"/>
          </a:p>
        </p:txBody>
      </p:sp>
      <p:pic>
        <p:nvPicPr>
          <p:cNvPr id="8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0" y="338458"/>
            <a:ext cx="6986546" cy="1866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4213234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n w="0"/>
              </a:rPr>
              <a:t>Päätoteuttaja Haaga-Helia Ammattikorkeakoulun Ammatillinen opettajakorkeakoulu</a:t>
            </a:r>
          </a:p>
          <a:p>
            <a:endParaRPr lang="fi-FI" dirty="0">
              <a:ln w="0"/>
            </a:endParaRPr>
          </a:p>
          <a:p>
            <a:r>
              <a:rPr lang="fi-FI" dirty="0">
                <a:ln w="0"/>
              </a:rPr>
              <a:t>Rahoittaja </a:t>
            </a:r>
            <a:r>
              <a:rPr lang="fi-FI" dirty="0" err="1">
                <a:ln w="0"/>
              </a:rPr>
              <a:t>Pohjois</a:t>
            </a:r>
            <a:r>
              <a:rPr lang="fi-FI" dirty="0">
                <a:ln w="0"/>
              </a:rPr>
              <a:t>-Pohjanmaan ELY-keskus</a:t>
            </a:r>
          </a:p>
          <a:p>
            <a:endParaRPr lang="fi-FI" dirty="0">
              <a:ln w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064500" cy="1638101"/>
          </a:xfrm>
        </p:spPr>
      </p:pic>
    </p:spTree>
    <p:extLst>
      <p:ext uri="{BB962C8B-B14F-4D97-AF65-F5344CB8AC3E}">
        <p14:creationId xmlns:p14="http://schemas.microsoft.com/office/powerpoint/2010/main" val="61545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136" y="1700808"/>
            <a:ext cx="791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 tarkoittaa työn </a:t>
            </a:r>
            <a:r>
              <a:rPr lang="fi-F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opinnollistaminen</a:t>
            </a:r>
            <a:r>
              <a:rPr lang="fi-F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Työn </a:t>
            </a:r>
            <a:r>
              <a:rPr lang="fi-FI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opinnollistamisessa</a:t>
            </a:r>
            <a:r>
              <a:rPr lang="fi-F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opiskelu viedään luokkahuoneista työpaikoille. Tutkinnossa edellytettävää osaamista hankitaan suunnitelman mukaisesti työtä tekemällä ja kytkemällä käytännön tekeminen aiheeseen liittyvään tietoperustaan. </a:t>
            </a:r>
          </a:p>
        </p:txBody>
      </p:sp>
    </p:spTree>
    <p:extLst>
      <p:ext uri="{BB962C8B-B14F-4D97-AF65-F5344CB8AC3E}">
        <p14:creationId xmlns:p14="http://schemas.microsoft.com/office/powerpoint/2010/main" val="34810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98F1-C17F-4324-A943-BA035E95A67C}" type="datetime1">
              <a:rPr lang="fi-FI" smtClean="0"/>
              <a:t>23.8.2016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F9B7-2551-45A5-BC61-73A29502072E}" type="slidenum">
              <a:rPr lang="fi-FI" smtClean="0"/>
              <a:t>6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89137" y="1412777"/>
            <a:ext cx="8813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arenR"/>
            </a:pPr>
            <a:r>
              <a:rPr lang="fi-FI" b="1" i="1" dirty="0"/>
              <a:t>Opiskelijalähtöinen opinnollistaminen</a:t>
            </a:r>
          </a:p>
          <a:p>
            <a:pPr marL="214313" indent="-214313">
              <a:buFontTx/>
              <a:buChar char="-"/>
            </a:pPr>
            <a:r>
              <a:rPr lang="fi-FI" dirty="0"/>
              <a:t>päivä-, ilta- tai viikonlopputyössä oleva opiskelija, joka esittää työssä hankkimaansa osaamisen tunnistamista ja tunnustamista opintojaksojen suorittamiseksi</a:t>
            </a:r>
          </a:p>
          <a:p>
            <a:pPr marL="214313" indent="-214313">
              <a:buFontTx/>
              <a:buChar char="-"/>
            </a:pPr>
            <a:endParaRPr lang="fi-FI" dirty="0"/>
          </a:p>
          <a:p>
            <a:r>
              <a:rPr lang="fi-FI" b="1" dirty="0"/>
              <a:t>2) </a:t>
            </a:r>
            <a:r>
              <a:rPr lang="fi-FI" b="1" i="1" dirty="0"/>
              <a:t>Työpaikkalähtöinen opinnollistaminen</a:t>
            </a:r>
          </a:p>
          <a:p>
            <a:pPr marL="214313" indent="-214313">
              <a:buFontTx/>
              <a:buChar char="-"/>
            </a:pPr>
            <a:r>
              <a:rPr lang="fi-FI" dirty="0"/>
              <a:t>kyseessä organisaatio, joka haluaa saada tutkintoon johtavaa koulutusta työntekijöilleen</a:t>
            </a:r>
          </a:p>
          <a:p>
            <a:pPr marL="214313" indent="-214313">
              <a:buFontTx/>
              <a:buChar char="-"/>
            </a:pPr>
            <a:r>
              <a:rPr lang="fi-FI" dirty="0"/>
              <a:t>yrityksen työntekijöillä voi olla pitkä työkokemus ja oman organisaation järjestelmällinen henkilöstökoulutus taustalla</a:t>
            </a:r>
          </a:p>
          <a:p>
            <a:pPr marL="214313" indent="-214313">
              <a:buFontTx/>
              <a:buChar char="-"/>
            </a:pPr>
            <a:r>
              <a:rPr lang="fi-FI" dirty="0"/>
              <a:t>avaa ammattikorkeakouluille uudet näköalat vaikuttaa yritysten henkilöstökoulutusten sisältöihin sekä tuottaa tutkintokoulutuksella hyötyä yritysten toiminnan kehittämiseen</a:t>
            </a:r>
          </a:p>
          <a:p>
            <a:pPr marL="214313" indent="-214313">
              <a:buFontTx/>
              <a:buChar char="-"/>
            </a:pPr>
            <a:endParaRPr lang="fi-FI" dirty="0"/>
          </a:p>
          <a:p>
            <a:r>
              <a:rPr lang="fi-FI" dirty="0"/>
              <a:t>3</a:t>
            </a:r>
            <a:r>
              <a:rPr lang="fi-FI" b="1" dirty="0"/>
              <a:t>) </a:t>
            </a:r>
            <a:r>
              <a:rPr lang="fi-FI" b="1" i="1" dirty="0"/>
              <a:t>Korkeakoululähtöinen opinnollistaminen </a:t>
            </a:r>
          </a:p>
          <a:p>
            <a:pPr marL="214313" indent="-214313">
              <a:buFontTx/>
              <a:buChar char="-"/>
            </a:pPr>
            <a:r>
              <a:rPr lang="fi-FI" dirty="0"/>
              <a:t>toteutuu hankkeistetun opiskelun kautta</a:t>
            </a:r>
          </a:p>
          <a:p>
            <a:pPr marL="214313" indent="-214313">
              <a:buFontTx/>
              <a:buChar char="-"/>
            </a:pPr>
            <a:r>
              <a:rPr lang="fi-FI" dirty="0"/>
              <a:t>kokonainen tai osa opintojaksosta on päätetty </a:t>
            </a:r>
          </a:p>
          <a:p>
            <a:r>
              <a:rPr lang="fi-FI" dirty="0"/>
              <a:t>   toteuttaa TKI-hankkeissa/ asiakastyönä/ projektina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548681"/>
            <a:ext cx="65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Työn opinnollistamisen muodot</a:t>
            </a:r>
          </a:p>
        </p:txBody>
      </p:sp>
    </p:spTree>
    <p:extLst>
      <p:ext uri="{BB962C8B-B14F-4D97-AF65-F5344CB8AC3E}">
        <p14:creationId xmlns:p14="http://schemas.microsoft.com/office/powerpoint/2010/main" val="68830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18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15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15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7AE07D-D755-4DCA-B208-9828429FD229}" type="slidenum">
              <a:rPr lang="fi-FI" altLang="fi-FI" sz="105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i-FI" altLang="fi-FI" sz="105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354433" y="4941168"/>
            <a:ext cx="1919264" cy="1243013"/>
          </a:xfrm>
          <a:prstGeom prst="smileyFace">
            <a:avLst>
              <a:gd name="adj" fmla="val 2284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825" b="1" dirty="0">
              <a:solidFill>
                <a:srgbClr val="2D2D8A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fi-FI" sz="1200" b="1" dirty="0">
                <a:solidFill>
                  <a:srgbClr val="2D2D8A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Opiskelija</a:t>
            </a:r>
          </a:p>
          <a:p>
            <a:pPr algn="ctr" eaLnBrk="1" hangingPunct="1">
              <a:defRPr/>
            </a:pPr>
            <a:r>
              <a:rPr lang="fi-FI" sz="1200" b="1" dirty="0">
                <a:solidFill>
                  <a:srgbClr val="2D2D8A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työssä</a:t>
            </a:r>
          </a:p>
        </p:txBody>
      </p:sp>
      <p:sp>
        <p:nvSpPr>
          <p:cNvPr id="7" name="Right Arrow 6"/>
          <p:cNvSpPr/>
          <p:nvPr/>
        </p:nvSpPr>
        <p:spPr>
          <a:xfrm rot="19538944">
            <a:off x="2269665" y="4182101"/>
            <a:ext cx="819993" cy="1243013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350">
              <a:solidFill>
                <a:srgbClr val="FFFFFF"/>
              </a:solidFill>
            </a:endParaRPr>
          </a:p>
        </p:txBody>
      </p:sp>
      <p:sp>
        <p:nvSpPr>
          <p:cNvPr id="70664" name="TextBox 8"/>
          <p:cNvSpPr txBox="1">
            <a:spLocks noChangeArrowheads="1"/>
          </p:cNvSpPr>
          <p:nvPr/>
        </p:nvSpPr>
        <p:spPr bwMode="auto">
          <a:xfrm>
            <a:off x="3058717" y="4186238"/>
            <a:ext cx="133272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b="1" dirty="0">
                <a:solidFill>
                  <a:srgbClr val="161645"/>
                </a:solidFill>
                <a:cs typeface="Tahoma" panose="020B0604030504040204" pitchFamily="34" charset="0"/>
              </a:rPr>
              <a:t>Työssä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b="1" dirty="0">
                <a:solidFill>
                  <a:srgbClr val="161645"/>
                </a:solidFill>
                <a:cs typeface="Tahoma" panose="020B0604030504040204" pitchFamily="34" charset="0"/>
              </a:rPr>
              <a:t>hankkimassa osaamista</a:t>
            </a:r>
          </a:p>
        </p:txBody>
      </p:sp>
      <p:sp>
        <p:nvSpPr>
          <p:cNvPr id="13" name="Right Arrow 12"/>
          <p:cNvSpPr/>
          <p:nvPr/>
        </p:nvSpPr>
        <p:spPr>
          <a:xfrm rot="19699249">
            <a:off x="3671131" y="3347286"/>
            <a:ext cx="752823" cy="124182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350">
              <a:solidFill>
                <a:srgbClr val="FFFFFF"/>
              </a:solidFill>
            </a:endParaRPr>
          </a:p>
        </p:txBody>
      </p:sp>
      <p:sp>
        <p:nvSpPr>
          <p:cNvPr id="70666" name="TextBox 9"/>
          <p:cNvSpPr txBox="1">
            <a:spLocks noChangeArrowheads="1"/>
          </p:cNvSpPr>
          <p:nvPr/>
        </p:nvSpPr>
        <p:spPr bwMode="auto">
          <a:xfrm>
            <a:off x="4423737" y="3330180"/>
            <a:ext cx="146982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b="1" dirty="0">
                <a:solidFill>
                  <a:srgbClr val="161645"/>
                </a:solidFill>
                <a:cs typeface="Tahoma" panose="020B0604030504040204" pitchFamily="34" charset="0"/>
              </a:rPr>
              <a:t>Osaamisen osoittaminen: Peilataan osaamis-kriteereihin</a:t>
            </a:r>
          </a:p>
        </p:txBody>
      </p:sp>
      <p:sp>
        <p:nvSpPr>
          <p:cNvPr id="15" name="Smiley Face 14"/>
          <p:cNvSpPr/>
          <p:nvPr/>
        </p:nvSpPr>
        <p:spPr>
          <a:xfrm>
            <a:off x="6407944" y="1489472"/>
            <a:ext cx="1779668" cy="1222237"/>
          </a:xfrm>
          <a:prstGeom prst="smileyFace">
            <a:avLst/>
          </a:prstGeom>
          <a:solidFill>
            <a:srgbClr val="00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35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fi-FI" sz="135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Opinto-pisteet</a:t>
            </a:r>
          </a:p>
        </p:txBody>
      </p:sp>
      <p:sp>
        <p:nvSpPr>
          <p:cNvPr id="17" name="Down Arrow 16"/>
          <p:cNvSpPr/>
          <p:nvPr/>
        </p:nvSpPr>
        <p:spPr>
          <a:xfrm rot="13796949">
            <a:off x="5491105" y="2175103"/>
            <a:ext cx="846534" cy="1138153"/>
          </a:xfrm>
          <a:prstGeom prst="downArrow">
            <a:avLst>
              <a:gd name="adj1" fmla="val 50000"/>
              <a:gd name="adj2" fmla="val 48475"/>
            </a:avLst>
          </a:prstGeom>
          <a:solidFill>
            <a:srgbClr val="00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350">
              <a:solidFill>
                <a:srgbClr val="FFFFFF"/>
              </a:solidFill>
            </a:endParaRPr>
          </a:p>
        </p:txBody>
      </p:sp>
      <p:sp>
        <p:nvSpPr>
          <p:cNvPr id="18" name="Smiley Face 17"/>
          <p:cNvSpPr/>
          <p:nvPr/>
        </p:nvSpPr>
        <p:spPr>
          <a:xfrm>
            <a:off x="7217656" y="964079"/>
            <a:ext cx="1779668" cy="1222237"/>
          </a:xfrm>
          <a:prstGeom prst="smileyFac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350" b="1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fi-FI" sz="135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Osaaminen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923928" y="4135803"/>
            <a:ext cx="2232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600" i="1" dirty="0"/>
          </a:p>
          <a:p>
            <a:endParaRPr lang="fi-FI" sz="1600" i="1" dirty="0"/>
          </a:p>
          <a:p>
            <a:endParaRPr lang="fi-F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483768" y="5063112"/>
            <a:ext cx="4574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Neuvottelu vastuuopettajan kanssa:</a:t>
            </a:r>
          </a:p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Mitä?</a:t>
            </a:r>
          </a:p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Opintopistemäärä?</a:t>
            </a:r>
          </a:p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Tavoiteltava osaaminen?</a:t>
            </a:r>
          </a:p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Sidos tietoperustaan? </a:t>
            </a:r>
          </a:p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Osoittaminen?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57251" y="732997"/>
            <a:ext cx="4950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CD568"/>
              </a:buClr>
              <a:buFont typeface="Wingdings" panose="05000000000000000000" pitchFamily="2" charset="2"/>
              <a:buChar char="§"/>
              <a:defRPr sz="24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AC9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38CBC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9B1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1A18"/>
              </a:buClr>
              <a:buFont typeface="Wingdings" panose="05000000000000000000" pitchFamily="2" charset="2"/>
              <a:buChar char="§"/>
              <a:defRPr>
                <a:solidFill>
                  <a:srgbClr val="4C4C4C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3200" b="1" dirty="0">
                <a:solidFill>
                  <a:srgbClr val="92D050"/>
                </a:solidFill>
                <a:cs typeface="Tahoma" panose="020B0604030504040204" pitchFamily="34" charset="0"/>
              </a:rPr>
              <a:t>Opinnollistamispolku…</a:t>
            </a:r>
            <a:endParaRPr lang="fi-FI" altLang="fi-FI" sz="3200" dirty="0">
              <a:solidFill>
                <a:srgbClr val="92D050"/>
              </a:solidFill>
              <a:cs typeface="Tahoma" panose="020B0604030504040204" pitchFamily="34" charset="0"/>
            </a:endParaRPr>
          </a:p>
        </p:txBody>
      </p:sp>
      <p:sp>
        <p:nvSpPr>
          <p:cNvPr id="4" name="Pyöristetty kuvaselitesuorakulmio 3"/>
          <p:cNvSpPr/>
          <p:nvPr/>
        </p:nvSpPr>
        <p:spPr>
          <a:xfrm rot="19745025">
            <a:off x="1950630" y="2141903"/>
            <a:ext cx="3204248" cy="992897"/>
          </a:xfrm>
          <a:prstGeom prst="wedgeRoundRectCallout">
            <a:avLst>
              <a:gd name="adj1" fmla="val -20258"/>
              <a:gd name="adj2" fmla="val 80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00066"/>
                </a:solidFill>
              </a:rPr>
              <a:t>Oppiminen: kokemuksellinen oppiminen integroituu ammatillisen tietoperustan kanssa </a:t>
            </a:r>
          </a:p>
        </p:txBody>
      </p:sp>
    </p:spTree>
    <p:extLst>
      <p:ext uri="{BB962C8B-B14F-4D97-AF65-F5344CB8AC3E}">
        <p14:creationId xmlns:p14="http://schemas.microsoft.com/office/powerpoint/2010/main" val="238429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1700808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Mikä on näyttö?	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 osaamisesi perustuu </a:t>
            </a:r>
            <a:r>
              <a:rPr lang="fi-FI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muuhun kuin aiempiin korkeakouluopintoihin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sinun tulee osallistua näyttöön. Tällainen osaaminen voi olla hankittu esim. työkokemuksen, ammatillisten opintojen tai harrastustoiminnan kautta. </a:t>
            </a: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31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23.8.2016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95536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32" y="2780928"/>
            <a:ext cx="3600400" cy="1823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Optimaalisessa näytössä yhdistyy teorian soveltaminen käytäntöön ja omien toimintatapojen, vahvuuksien ja kehittämiskohteiden realistinen arviointi. </a:t>
            </a:r>
            <a:r>
              <a:rPr lang="fi-FI" dirty="0"/>
              <a:t>a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6182273"/>
              </p:ext>
            </p:extLst>
          </p:nvPr>
        </p:nvGraphicFramePr>
        <p:xfrm>
          <a:off x="410720" y="1340768"/>
          <a:ext cx="396044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2483768" y="1844824"/>
            <a:ext cx="2232248" cy="18722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Optimaalinen näyttö</a:t>
            </a:r>
          </a:p>
        </p:txBody>
      </p:sp>
    </p:spTree>
    <p:extLst>
      <p:ext uri="{BB962C8B-B14F-4D97-AF65-F5344CB8AC3E}">
        <p14:creationId xmlns:p14="http://schemas.microsoft.com/office/powerpoint/2010/main" val="545537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TEM_Rakennerahastot_2014-2020_mallipohja_ESR_FI_7.14</Template>
  <TotalTime>548</TotalTime>
  <Words>2229</Words>
  <Application>Microsoft Office PowerPoint</Application>
  <PresentationFormat>On-screen Show (4:3)</PresentationFormat>
  <Paragraphs>533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Ｐゴシック</vt:lpstr>
      <vt:lpstr>Arial</vt:lpstr>
      <vt:lpstr>Calibri</vt:lpstr>
      <vt:lpstr>Tahoma</vt:lpstr>
      <vt:lpstr>Times New Roman</vt:lpstr>
      <vt:lpstr>Trebuchet MS</vt:lpstr>
      <vt:lpstr>TEM_Rakennerahastot_2014-2020_mallipohja_ESR_FI_7.14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Esimerkki näyttöpäivän kulusta</vt:lpstr>
      <vt:lpstr>PowerPoint Presentation</vt:lpstr>
      <vt:lpstr>Liiketalouden koulutusohjelman näyttöpäivät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Esimerkki näyttöpäivän kulusta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HAAGAHELIA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Aura Pirjo</dc:creator>
  <cp:lastModifiedBy>Aura Pirjo</cp:lastModifiedBy>
  <cp:revision>135</cp:revision>
  <cp:lastPrinted>2016-05-30T05:47:37Z</cp:lastPrinted>
  <dcterms:created xsi:type="dcterms:W3CDTF">2015-08-21T06:14:37Z</dcterms:created>
  <dcterms:modified xsi:type="dcterms:W3CDTF">2016-08-23T06:51:50Z</dcterms:modified>
</cp:coreProperties>
</file>